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8" r:id="rId2"/>
    <p:sldId id="256" r:id="rId3"/>
    <p:sldId id="260" r:id="rId4"/>
    <p:sldId id="261" r:id="rId5"/>
    <p:sldId id="262" r:id="rId6"/>
    <p:sldId id="267" r:id="rId7"/>
    <p:sldId id="268" r:id="rId8"/>
    <p:sldId id="306" r:id="rId9"/>
    <p:sldId id="269" r:id="rId10"/>
    <p:sldId id="257" r:id="rId11"/>
    <p:sldId id="263" r:id="rId12"/>
    <p:sldId id="264" r:id="rId13"/>
    <p:sldId id="265" r:id="rId14"/>
    <p:sldId id="266" r:id="rId15"/>
    <p:sldId id="279" r:id="rId16"/>
    <p:sldId id="280" r:id="rId17"/>
    <p:sldId id="281" r:id="rId18"/>
    <p:sldId id="273" r:id="rId19"/>
    <p:sldId id="274" r:id="rId20"/>
    <p:sldId id="271" r:id="rId21"/>
    <p:sldId id="275" r:id="rId22"/>
    <p:sldId id="282" r:id="rId23"/>
    <p:sldId id="283" r:id="rId24"/>
    <p:sldId id="284" r:id="rId25"/>
    <p:sldId id="259" r:id="rId26"/>
    <p:sldId id="285" r:id="rId27"/>
    <p:sldId id="276" r:id="rId28"/>
    <p:sldId id="286" r:id="rId29"/>
    <p:sldId id="290" r:id="rId30"/>
    <p:sldId id="278" r:id="rId31"/>
    <p:sldId id="277"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38" autoAdjust="0"/>
    <p:restoredTop sz="94660"/>
  </p:normalViewPr>
  <p:slideViewPr>
    <p:cSldViewPr snapToGrid="0">
      <p:cViewPr varScale="1">
        <p:scale>
          <a:sx n="68" d="100"/>
          <a:sy n="68"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95FB8-FEEE-4D19-BA2D-02C0CF99D46D}" type="datetimeFigureOut">
              <a:rPr lang="en-US" smtClean="0"/>
              <a:t>5/21/2019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FEC0-B407-4A7B-AB26-85C9E39F96E1}" type="slidenum">
              <a:rPr lang="en-US" smtClean="0"/>
              <a:t>‹#›</a:t>
            </a:fld>
            <a:endParaRPr lang="en-US"/>
          </a:p>
        </p:txBody>
      </p:sp>
    </p:spTree>
    <p:extLst>
      <p:ext uri="{BB962C8B-B14F-4D97-AF65-F5344CB8AC3E}">
        <p14:creationId xmlns:p14="http://schemas.microsoft.com/office/powerpoint/2010/main" val="2108934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45BB3-10B8-4512-B651-E1DB397B1C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5E6EC2-101B-41A3-AA13-284D61701F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A4C8A4-8479-472F-B298-B7CB42A08ECA}"/>
              </a:ext>
            </a:extLst>
          </p:cNvPr>
          <p:cNvSpPr>
            <a:spLocks noGrp="1"/>
          </p:cNvSpPr>
          <p:nvPr>
            <p:ph type="dt" sz="half" idx="10"/>
          </p:nvPr>
        </p:nvSpPr>
        <p:spPr/>
        <p:txBody>
          <a:bodyPr/>
          <a:lstStyle/>
          <a:p>
            <a:fld id="{A8451385-7123-44D9-A1DA-8F14A8EC4198}" type="datetime1">
              <a:rPr lang="en-US" smtClean="0"/>
              <a:t>5/21/2019</a:t>
            </a:fld>
            <a:endParaRPr lang="en-US"/>
          </a:p>
        </p:txBody>
      </p:sp>
      <p:sp>
        <p:nvSpPr>
          <p:cNvPr id="5" name="Footer Placeholder 4">
            <a:extLst>
              <a:ext uri="{FF2B5EF4-FFF2-40B4-BE49-F238E27FC236}">
                <a16:creationId xmlns:a16="http://schemas.microsoft.com/office/drawing/2014/main" id="{08881F74-6918-45FE-8F92-C9F9D5A0B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670A14-3678-4949-B460-405C52B62ED7}"/>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285719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4B63-26C3-4DA6-98A3-7AD8E6C673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FCC640-EA1E-43F7-A672-1201CC6244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341F9-51C8-4428-B4ED-8FC32AD5B138}"/>
              </a:ext>
            </a:extLst>
          </p:cNvPr>
          <p:cNvSpPr>
            <a:spLocks noGrp="1"/>
          </p:cNvSpPr>
          <p:nvPr>
            <p:ph type="dt" sz="half" idx="10"/>
          </p:nvPr>
        </p:nvSpPr>
        <p:spPr/>
        <p:txBody>
          <a:bodyPr/>
          <a:lstStyle/>
          <a:p>
            <a:fld id="{8866DE5C-E259-4F56-BDF1-DB7931A2482A}" type="datetime1">
              <a:rPr lang="en-US" smtClean="0"/>
              <a:t>5/21/2019</a:t>
            </a:fld>
            <a:endParaRPr lang="en-US"/>
          </a:p>
        </p:txBody>
      </p:sp>
      <p:sp>
        <p:nvSpPr>
          <p:cNvPr id="5" name="Footer Placeholder 4">
            <a:extLst>
              <a:ext uri="{FF2B5EF4-FFF2-40B4-BE49-F238E27FC236}">
                <a16:creationId xmlns:a16="http://schemas.microsoft.com/office/drawing/2014/main" id="{28618146-1538-4432-93AC-3BE6ECE89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15D00-1493-476B-97E4-C32DF94C9005}"/>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293654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5E5D8F-7221-481E-B1DE-310C78DC3A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2940B1-D9B3-4E48-A381-34E0DF62ED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4A18B-9E1F-42FD-95C8-A97107C5B5AB}"/>
              </a:ext>
            </a:extLst>
          </p:cNvPr>
          <p:cNvSpPr>
            <a:spLocks noGrp="1"/>
          </p:cNvSpPr>
          <p:nvPr>
            <p:ph type="dt" sz="half" idx="10"/>
          </p:nvPr>
        </p:nvSpPr>
        <p:spPr/>
        <p:txBody>
          <a:bodyPr/>
          <a:lstStyle/>
          <a:p>
            <a:fld id="{7F3B1127-A79C-40A0-A50B-8BE8594CDB0C}" type="datetime1">
              <a:rPr lang="en-US" smtClean="0"/>
              <a:t>5/21/2019</a:t>
            </a:fld>
            <a:endParaRPr lang="en-US"/>
          </a:p>
        </p:txBody>
      </p:sp>
      <p:sp>
        <p:nvSpPr>
          <p:cNvPr id="5" name="Footer Placeholder 4">
            <a:extLst>
              <a:ext uri="{FF2B5EF4-FFF2-40B4-BE49-F238E27FC236}">
                <a16:creationId xmlns:a16="http://schemas.microsoft.com/office/drawing/2014/main" id="{8983093E-B935-42CE-8EAE-723A555D29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BD907-967B-4F8E-82CD-771AAADFD56C}"/>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324536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E3444-26BC-4D57-8335-BC6E2838E2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D2A2D-5641-4226-9CDC-375B50973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DD30C8-E1FC-44D3-A806-37DB5E37B0DA}"/>
              </a:ext>
            </a:extLst>
          </p:cNvPr>
          <p:cNvSpPr>
            <a:spLocks noGrp="1"/>
          </p:cNvSpPr>
          <p:nvPr>
            <p:ph type="dt" sz="half" idx="10"/>
          </p:nvPr>
        </p:nvSpPr>
        <p:spPr/>
        <p:txBody>
          <a:bodyPr/>
          <a:lstStyle/>
          <a:p>
            <a:fld id="{3A09292A-B8D3-48CF-9C09-259C18CD83C4}" type="datetime1">
              <a:rPr lang="en-US" smtClean="0"/>
              <a:t>5/21/2019</a:t>
            </a:fld>
            <a:endParaRPr lang="en-US"/>
          </a:p>
        </p:txBody>
      </p:sp>
      <p:sp>
        <p:nvSpPr>
          <p:cNvPr id="5" name="Footer Placeholder 4">
            <a:extLst>
              <a:ext uri="{FF2B5EF4-FFF2-40B4-BE49-F238E27FC236}">
                <a16:creationId xmlns:a16="http://schemas.microsoft.com/office/drawing/2014/main" id="{E60A3932-738E-44D5-AA41-DC6D03355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F182D-1A04-4AAF-A3B5-7C92026D23D3}"/>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239365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FBF2-9CB9-41EF-BAD8-DB6A47B0C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BC2C89-949C-4400-90E0-5BB50BBFA7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C34C92-22DA-4ED1-9CBC-D31219ADFA27}"/>
              </a:ext>
            </a:extLst>
          </p:cNvPr>
          <p:cNvSpPr>
            <a:spLocks noGrp="1"/>
          </p:cNvSpPr>
          <p:nvPr>
            <p:ph type="dt" sz="half" idx="10"/>
          </p:nvPr>
        </p:nvSpPr>
        <p:spPr/>
        <p:txBody>
          <a:bodyPr/>
          <a:lstStyle/>
          <a:p>
            <a:fld id="{E35C2C09-557D-4622-93AF-C78E40140AC7}" type="datetime1">
              <a:rPr lang="en-US" smtClean="0"/>
              <a:t>5/21/2019</a:t>
            </a:fld>
            <a:endParaRPr lang="en-US"/>
          </a:p>
        </p:txBody>
      </p:sp>
      <p:sp>
        <p:nvSpPr>
          <p:cNvPr id="5" name="Footer Placeholder 4">
            <a:extLst>
              <a:ext uri="{FF2B5EF4-FFF2-40B4-BE49-F238E27FC236}">
                <a16:creationId xmlns:a16="http://schemas.microsoft.com/office/drawing/2014/main" id="{48FD3FEE-1ED3-4FB2-B9C9-3B7009AC8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628EB-E684-4365-93B6-4F8C99286FC3}"/>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99489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1F316-75BB-4E4F-AB03-C74FD85ECD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4E4370-6584-4EEA-91E5-E29F5BFA6A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EBB0C8-E425-406E-9601-4408C442A3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44AB64-E487-4940-A4D4-E60B882610D2}"/>
              </a:ext>
            </a:extLst>
          </p:cNvPr>
          <p:cNvSpPr>
            <a:spLocks noGrp="1"/>
          </p:cNvSpPr>
          <p:nvPr>
            <p:ph type="dt" sz="half" idx="10"/>
          </p:nvPr>
        </p:nvSpPr>
        <p:spPr/>
        <p:txBody>
          <a:bodyPr/>
          <a:lstStyle/>
          <a:p>
            <a:fld id="{5507A00C-7280-4185-AAB2-05F59375E664}" type="datetime1">
              <a:rPr lang="en-US" smtClean="0"/>
              <a:t>5/21/2019</a:t>
            </a:fld>
            <a:endParaRPr lang="en-US"/>
          </a:p>
        </p:txBody>
      </p:sp>
      <p:sp>
        <p:nvSpPr>
          <p:cNvPr id="6" name="Footer Placeholder 5">
            <a:extLst>
              <a:ext uri="{FF2B5EF4-FFF2-40B4-BE49-F238E27FC236}">
                <a16:creationId xmlns:a16="http://schemas.microsoft.com/office/drawing/2014/main" id="{360D84F6-D077-4486-B7BB-077079C4F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BBCDB-B1CE-4574-BA43-D816699939C1}"/>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69142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91D6D-11F8-4026-B095-5EE7C863C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9BBFD-1BCB-48BA-BBA1-F13E4505F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B16998-7F20-4638-A344-4676BA4F83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C27E7A-11FB-456D-B029-771D050D8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3AEA58-599E-4B71-ACBA-F43DB8ACE7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1546E0-5763-4988-BE95-0918FD41215C}"/>
              </a:ext>
            </a:extLst>
          </p:cNvPr>
          <p:cNvSpPr>
            <a:spLocks noGrp="1"/>
          </p:cNvSpPr>
          <p:nvPr>
            <p:ph type="dt" sz="half" idx="10"/>
          </p:nvPr>
        </p:nvSpPr>
        <p:spPr/>
        <p:txBody>
          <a:bodyPr/>
          <a:lstStyle/>
          <a:p>
            <a:fld id="{F68FBD83-9A8E-49E6-A4FD-BB04DDD9AAAA}" type="datetime1">
              <a:rPr lang="en-US" smtClean="0"/>
              <a:t>5/21/2019</a:t>
            </a:fld>
            <a:endParaRPr lang="en-US"/>
          </a:p>
        </p:txBody>
      </p:sp>
      <p:sp>
        <p:nvSpPr>
          <p:cNvPr id="8" name="Footer Placeholder 7">
            <a:extLst>
              <a:ext uri="{FF2B5EF4-FFF2-40B4-BE49-F238E27FC236}">
                <a16:creationId xmlns:a16="http://schemas.microsoft.com/office/drawing/2014/main" id="{5E65BE78-1CE4-4A6C-9875-EBC10D8802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D6C448-71C9-4E0A-B573-95711234976D}"/>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399159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6ABA-427A-4191-B90B-34E8A6370A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7A98D1-DC45-40FA-AEF6-999827E231D0}"/>
              </a:ext>
            </a:extLst>
          </p:cNvPr>
          <p:cNvSpPr>
            <a:spLocks noGrp="1"/>
          </p:cNvSpPr>
          <p:nvPr>
            <p:ph type="dt" sz="half" idx="10"/>
          </p:nvPr>
        </p:nvSpPr>
        <p:spPr/>
        <p:txBody>
          <a:bodyPr/>
          <a:lstStyle/>
          <a:p>
            <a:fld id="{697D34D6-097F-45F4-B2E5-BEEBD8CF73A9}" type="datetime1">
              <a:rPr lang="en-US" smtClean="0"/>
              <a:t>5/21/2019</a:t>
            </a:fld>
            <a:endParaRPr lang="en-US"/>
          </a:p>
        </p:txBody>
      </p:sp>
      <p:sp>
        <p:nvSpPr>
          <p:cNvPr id="4" name="Footer Placeholder 3">
            <a:extLst>
              <a:ext uri="{FF2B5EF4-FFF2-40B4-BE49-F238E27FC236}">
                <a16:creationId xmlns:a16="http://schemas.microsoft.com/office/drawing/2014/main" id="{349186B0-FC72-4552-A47D-F6181355C5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934FC4-D272-44B3-97FF-687D74C3A7BA}"/>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30256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53860-AD0E-48D2-B1C3-2724F2D7934C}"/>
              </a:ext>
            </a:extLst>
          </p:cNvPr>
          <p:cNvSpPr>
            <a:spLocks noGrp="1"/>
          </p:cNvSpPr>
          <p:nvPr>
            <p:ph type="dt" sz="half" idx="10"/>
          </p:nvPr>
        </p:nvSpPr>
        <p:spPr/>
        <p:txBody>
          <a:bodyPr/>
          <a:lstStyle/>
          <a:p>
            <a:fld id="{6802905E-7035-4612-92B3-04990FFBF21D}" type="datetime1">
              <a:rPr lang="en-US" smtClean="0"/>
              <a:t>5/21/2019</a:t>
            </a:fld>
            <a:endParaRPr lang="en-US"/>
          </a:p>
        </p:txBody>
      </p:sp>
      <p:sp>
        <p:nvSpPr>
          <p:cNvPr id="3" name="Footer Placeholder 2">
            <a:extLst>
              <a:ext uri="{FF2B5EF4-FFF2-40B4-BE49-F238E27FC236}">
                <a16:creationId xmlns:a16="http://schemas.microsoft.com/office/drawing/2014/main" id="{9039985C-9BE9-446D-BCFC-381B7D04D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C723FA-847F-4600-B76C-1ED5604326E8}"/>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104096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8596-CFC1-4118-A948-6B78A4215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E2559-2BC9-49B6-AEEA-691372D987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4D1268-92EB-4BF8-9433-A973B0BAE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47D2FE-3B2C-4BB0-8221-6B17EB624694}"/>
              </a:ext>
            </a:extLst>
          </p:cNvPr>
          <p:cNvSpPr>
            <a:spLocks noGrp="1"/>
          </p:cNvSpPr>
          <p:nvPr>
            <p:ph type="dt" sz="half" idx="10"/>
          </p:nvPr>
        </p:nvSpPr>
        <p:spPr/>
        <p:txBody>
          <a:bodyPr/>
          <a:lstStyle/>
          <a:p>
            <a:fld id="{DCA41D4D-C671-4815-A6F4-BA57F4295D2E}" type="datetime1">
              <a:rPr lang="en-US" smtClean="0"/>
              <a:t>5/21/2019</a:t>
            </a:fld>
            <a:endParaRPr lang="en-US"/>
          </a:p>
        </p:txBody>
      </p:sp>
      <p:sp>
        <p:nvSpPr>
          <p:cNvPr id="6" name="Footer Placeholder 5">
            <a:extLst>
              <a:ext uri="{FF2B5EF4-FFF2-40B4-BE49-F238E27FC236}">
                <a16:creationId xmlns:a16="http://schemas.microsoft.com/office/drawing/2014/main" id="{ECEF754D-EF79-4239-8F98-E631127AB6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71E4C2-994F-4D34-9CD7-1DFCC48E26CB}"/>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255201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BA6F-2CE4-4205-BA1F-333DA379FC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F499C5-316E-4AA4-9757-73ADCE20B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0538AB-8F64-492A-8383-178FB7A5C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B2FF2-1E04-48DF-8728-34F16E9A188A}"/>
              </a:ext>
            </a:extLst>
          </p:cNvPr>
          <p:cNvSpPr>
            <a:spLocks noGrp="1"/>
          </p:cNvSpPr>
          <p:nvPr>
            <p:ph type="dt" sz="half" idx="10"/>
          </p:nvPr>
        </p:nvSpPr>
        <p:spPr/>
        <p:txBody>
          <a:bodyPr/>
          <a:lstStyle/>
          <a:p>
            <a:fld id="{24C19DAE-9A46-4CAF-AE26-DDFA69E08026}" type="datetime1">
              <a:rPr lang="en-US" smtClean="0"/>
              <a:t>5/21/2019</a:t>
            </a:fld>
            <a:endParaRPr lang="en-US"/>
          </a:p>
        </p:txBody>
      </p:sp>
      <p:sp>
        <p:nvSpPr>
          <p:cNvPr id="6" name="Footer Placeholder 5">
            <a:extLst>
              <a:ext uri="{FF2B5EF4-FFF2-40B4-BE49-F238E27FC236}">
                <a16:creationId xmlns:a16="http://schemas.microsoft.com/office/drawing/2014/main" id="{DAD76DC0-3884-46C3-9C8D-E70B3CC62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FD85B-040B-431E-A36C-33167A8F3926}"/>
              </a:ext>
            </a:extLst>
          </p:cNvPr>
          <p:cNvSpPr>
            <a:spLocks noGrp="1"/>
          </p:cNvSpPr>
          <p:nvPr>
            <p:ph type="sldNum" sz="quarter" idx="12"/>
          </p:nvPr>
        </p:nvSpPr>
        <p:spPr/>
        <p:txBody>
          <a:bodyPr/>
          <a:lstStyle/>
          <a:p>
            <a:fld id="{2ABD293D-5FC3-490B-AAA5-62A0FFBD4BDC}" type="slidenum">
              <a:rPr lang="en-US" smtClean="0"/>
              <a:t>‹#›</a:t>
            </a:fld>
            <a:endParaRPr lang="en-US"/>
          </a:p>
        </p:txBody>
      </p:sp>
    </p:spTree>
    <p:extLst>
      <p:ext uri="{BB962C8B-B14F-4D97-AF65-F5344CB8AC3E}">
        <p14:creationId xmlns:p14="http://schemas.microsoft.com/office/powerpoint/2010/main" val="376240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7C997D-DA86-4CE0-9E91-FFB597A3F9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44F861-B1D2-4A9D-A24C-C515D50A53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075C1-B74A-4608-9539-F43468EBF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8D0D9-3C19-4A7B-9E1F-21D54961AE4A}" type="datetime1">
              <a:rPr lang="en-US" smtClean="0"/>
              <a:t>5/21/2019</a:t>
            </a:fld>
            <a:endParaRPr lang="en-US"/>
          </a:p>
        </p:txBody>
      </p:sp>
      <p:sp>
        <p:nvSpPr>
          <p:cNvPr id="5" name="Footer Placeholder 4">
            <a:extLst>
              <a:ext uri="{FF2B5EF4-FFF2-40B4-BE49-F238E27FC236}">
                <a16:creationId xmlns:a16="http://schemas.microsoft.com/office/drawing/2014/main" id="{A90F1C7F-FBE7-42B4-BAB3-67050C5111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8AB29F-01A3-4C96-B13B-69E333DA83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D293D-5FC3-490B-AAA5-62A0FFBD4BDC}" type="slidenum">
              <a:rPr lang="en-US" smtClean="0"/>
              <a:t>‹#›</a:t>
            </a:fld>
            <a:endParaRPr lang="en-US"/>
          </a:p>
        </p:txBody>
      </p:sp>
    </p:spTree>
    <p:extLst>
      <p:ext uri="{BB962C8B-B14F-4D97-AF65-F5344CB8AC3E}">
        <p14:creationId xmlns:p14="http://schemas.microsoft.com/office/powerpoint/2010/main" val="377601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84D49D-014B-4786-95B2-239E9509BA95}"/>
              </a:ext>
            </a:extLst>
          </p:cNvPr>
          <p:cNvSpPr txBox="1"/>
          <p:nvPr/>
        </p:nvSpPr>
        <p:spPr>
          <a:xfrm>
            <a:off x="1508162" y="1924110"/>
            <a:ext cx="4635517" cy="1446550"/>
          </a:xfrm>
          <a:prstGeom prst="rect">
            <a:avLst/>
          </a:prstGeom>
          <a:noFill/>
        </p:spPr>
        <p:txBody>
          <a:bodyPr wrap="square" rtlCol="0">
            <a:spAutoFit/>
          </a:bodyPr>
          <a:lstStyle/>
          <a:p>
            <a:pPr algn="ctr"/>
            <a:r>
              <a:rPr lang="en-US" sz="4400" dirty="0"/>
              <a:t>Mathematics</a:t>
            </a:r>
          </a:p>
          <a:p>
            <a:pPr algn="ctr"/>
            <a:r>
              <a:rPr lang="en-US" sz="4400" dirty="0">
                <a:solidFill>
                  <a:srgbClr val="0070C0"/>
                </a:solidFill>
              </a:rPr>
              <a:t>Vectors</a:t>
            </a:r>
            <a:endParaRPr lang="en-US" sz="3600" dirty="0">
              <a:solidFill>
                <a:srgbClr val="0070C0"/>
              </a:solidFill>
            </a:endParaRPr>
          </a:p>
        </p:txBody>
      </p:sp>
      <p:sp>
        <p:nvSpPr>
          <p:cNvPr id="5" name="TextBox 4">
            <a:extLst>
              <a:ext uri="{FF2B5EF4-FFF2-40B4-BE49-F238E27FC236}">
                <a16:creationId xmlns:a16="http://schemas.microsoft.com/office/drawing/2014/main" id="{99DFFEF6-E8DA-4442-B795-8D15D8803AAA}"/>
              </a:ext>
            </a:extLst>
          </p:cNvPr>
          <p:cNvSpPr txBox="1"/>
          <p:nvPr/>
        </p:nvSpPr>
        <p:spPr>
          <a:xfrm>
            <a:off x="2461272" y="3745492"/>
            <a:ext cx="2757432"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2019</a:t>
            </a:r>
          </a:p>
        </p:txBody>
      </p:sp>
      <p:sp>
        <p:nvSpPr>
          <p:cNvPr id="2" name="Slide Number Placeholder 1">
            <a:extLst>
              <a:ext uri="{FF2B5EF4-FFF2-40B4-BE49-F238E27FC236}">
                <a16:creationId xmlns:a16="http://schemas.microsoft.com/office/drawing/2014/main" id="{C227FE0C-E290-496E-81FB-35EDAFCFD388}"/>
              </a:ext>
            </a:extLst>
          </p:cNvPr>
          <p:cNvSpPr>
            <a:spLocks noGrp="1"/>
          </p:cNvSpPr>
          <p:nvPr>
            <p:ph type="sldNum" sz="quarter" idx="12"/>
          </p:nvPr>
        </p:nvSpPr>
        <p:spPr/>
        <p:txBody>
          <a:bodyPr/>
          <a:lstStyle/>
          <a:p>
            <a:fld id="{76C2B03D-8C30-4030-B92D-2B496288BEF5}" type="slidenum">
              <a:rPr lang="en-US" smtClean="0"/>
              <a:t>1</a:t>
            </a:fld>
            <a:endParaRPr lang="en-US"/>
          </a:p>
        </p:txBody>
      </p:sp>
      <p:grpSp>
        <p:nvGrpSpPr>
          <p:cNvPr id="41" name="Group 40">
            <a:extLst>
              <a:ext uri="{FF2B5EF4-FFF2-40B4-BE49-F238E27FC236}">
                <a16:creationId xmlns:a16="http://schemas.microsoft.com/office/drawing/2014/main" id="{0F85601F-0146-4D76-BCF2-6960BE575EAF}"/>
              </a:ext>
            </a:extLst>
          </p:cNvPr>
          <p:cNvGrpSpPr/>
          <p:nvPr/>
        </p:nvGrpSpPr>
        <p:grpSpPr>
          <a:xfrm>
            <a:off x="7652824" y="2440629"/>
            <a:ext cx="1895929" cy="2307440"/>
            <a:chOff x="7652824" y="2440629"/>
            <a:chExt cx="1895929" cy="2307440"/>
          </a:xfrm>
        </p:grpSpPr>
        <p:sp>
          <p:nvSpPr>
            <p:cNvPr id="7" name="Oval 6">
              <a:extLst>
                <a:ext uri="{FF2B5EF4-FFF2-40B4-BE49-F238E27FC236}">
                  <a16:creationId xmlns:a16="http://schemas.microsoft.com/office/drawing/2014/main" id="{6BB5983F-BE7B-4C9E-B0CB-250942F132A3}"/>
                </a:ext>
              </a:extLst>
            </p:cNvPr>
            <p:cNvSpPr/>
            <p:nvPr/>
          </p:nvSpPr>
          <p:spPr>
            <a:xfrm>
              <a:off x="7652824" y="3130729"/>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2723F01-361A-4CEF-8558-BD505F2B77C3}"/>
                </a:ext>
              </a:extLst>
            </p:cNvPr>
            <p:cNvSpPr/>
            <p:nvPr/>
          </p:nvSpPr>
          <p:spPr>
            <a:xfrm>
              <a:off x="9111510" y="2463430"/>
              <a:ext cx="239151" cy="245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45F0232C-2308-40CD-A8B4-CC401B1A2504}"/>
                </a:ext>
              </a:extLst>
            </p:cNvPr>
            <p:cNvCxnSpPr>
              <a:cxnSpLocks/>
            </p:cNvCxnSpPr>
            <p:nvPr/>
          </p:nvCxnSpPr>
          <p:spPr>
            <a:xfrm flipH="1" flipV="1">
              <a:off x="7772399" y="3253599"/>
              <a:ext cx="1160586" cy="13784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2C95A27-D148-4B17-A856-4E1DD1AADBDA}"/>
                </a:ext>
              </a:extLst>
            </p:cNvPr>
            <p:cNvCxnSpPr>
              <a:cxnSpLocks/>
            </p:cNvCxnSpPr>
            <p:nvPr/>
          </p:nvCxnSpPr>
          <p:spPr>
            <a:xfrm flipV="1">
              <a:off x="7772399" y="2577971"/>
              <a:ext cx="1473201" cy="70655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A95AD4C-8DA6-4FF6-B43A-3775026F8571}"/>
                </a:ext>
              </a:extLst>
            </p:cNvPr>
            <p:cNvSpPr txBox="1"/>
            <p:nvPr/>
          </p:nvSpPr>
          <p:spPr>
            <a:xfrm>
              <a:off x="7974595" y="3915861"/>
              <a:ext cx="378097" cy="461665"/>
            </a:xfrm>
            <a:prstGeom prst="rect">
              <a:avLst/>
            </a:prstGeom>
            <a:noFill/>
          </p:spPr>
          <p:txBody>
            <a:bodyPr wrap="square" rtlCol="0">
              <a:spAutoFit/>
            </a:bodyPr>
            <a:lstStyle/>
            <a:p>
              <a:r>
                <a:rPr lang="en-US" sz="2400" dirty="0"/>
                <a:t>a</a:t>
              </a:r>
            </a:p>
          </p:txBody>
        </p:sp>
        <p:sp>
          <p:nvSpPr>
            <p:cNvPr id="34" name="Oval 33">
              <a:extLst>
                <a:ext uri="{FF2B5EF4-FFF2-40B4-BE49-F238E27FC236}">
                  <a16:creationId xmlns:a16="http://schemas.microsoft.com/office/drawing/2014/main" id="{0C4FDEF3-CE3B-4FEF-A5AF-50D730027052}"/>
                </a:ext>
              </a:extLst>
            </p:cNvPr>
            <p:cNvSpPr/>
            <p:nvPr/>
          </p:nvSpPr>
          <p:spPr>
            <a:xfrm>
              <a:off x="8792194" y="4502329"/>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A5D66CD-95C6-47DE-B1CC-646ADF341CA7}"/>
                </a:ext>
              </a:extLst>
            </p:cNvPr>
            <p:cNvSpPr txBox="1"/>
            <p:nvPr/>
          </p:nvSpPr>
          <p:spPr>
            <a:xfrm>
              <a:off x="8137601" y="2440629"/>
              <a:ext cx="378097" cy="461665"/>
            </a:xfrm>
            <a:prstGeom prst="rect">
              <a:avLst/>
            </a:prstGeom>
            <a:noFill/>
          </p:spPr>
          <p:txBody>
            <a:bodyPr wrap="square" rtlCol="0">
              <a:spAutoFit/>
            </a:bodyPr>
            <a:lstStyle/>
            <a:p>
              <a:r>
                <a:rPr lang="en-US" sz="2400" dirty="0"/>
                <a:t>b</a:t>
              </a:r>
            </a:p>
          </p:txBody>
        </p:sp>
        <p:sp>
          <p:nvSpPr>
            <p:cNvPr id="36" name="TextBox 35">
              <a:extLst>
                <a:ext uri="{FF2B5EF4-FFF2-40B4-BE49-F238E27FC236}">
                  <a16:creationId xmlns:a16="http://schemas.microsoft.com/office/drawing/2014/main" id="{1ABCDFD2-3F4F-418B-BDE1-1F56B453F24F}"/>
                </a:ext>
              </a:extLst>
            </p:cNvPr>
            <p:cNvSpPr txBox="1"/>
            <p:nvPr/>
          </p:nvSpPr>
          <p:spPr>
            <a:xfrm>
              <a:off x="9170656" y="3447913"/>
              <a:ext cx="378097" cy="461665"/>
            </a:xfrm>
            <a:prstGeom prst="rect">
              <a:avLst/>
            </a:prstGeom>
            <a:noFill/>
          </p:spPr>
          <p:txBody>
            <a:bodyPr wrap="square" rtlCol="0">
              <a:spAutoFit/>
            </a:bodyPr>
            <a:lstStyle/>
            <a:p>
              <a:r>
                <a:rPr lang="en-US" sz="2400" dirty="0"/>
                <a:t>c</a:t>
              </a:r>
            </a:p>
          </p:txBody>
        </p:sp>
        <p:cxnSp>
          <p:nvCxnSpPr>
            <p:cNvPr id="37" name="Straight Arrow Connector 36">
              <a:extLst>
                <a:ext uri="{FF2B5EF4-FFF2-40B4-BE49-F238E27FC236}">
                  <a16:creationId xmlns:a16="http://schemas.microsoft.com/office/drawing/2014/main" id="{6A76ADCF-CCAA-4E2F-82E3-F34AFA8BF47C}"/>
                </a:ext>
              </a:extLst>
            </p:cNvPr>
            <p:cNvCxnSpPr>
              <a:cxnSpLocks/>
            </p:cNvCxnSpPr>
            <p:nvPr/>
          </p:nvCxnSpPr>
          <p:spPr>
            <a:xfrm flipV="1">
              <a:off x="8903509" y="2606857"/>
              <a:ext cx="342091" cy="203772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4162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D71783-B8EB-4929-B4F2-769B9D180D23}"/>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Geometric</a:t>
            </a:r>
          </a:p>
        </p:txBody>
      </p:sp>
      <p:grpSp>
        <p:nvGrpSpPr>
          <p:cNvPr id="15" name="Group 14">
            <a:extLst>
              <a:ext uri="{FF2B5EF4-FFF2-40B4-BE49-F238E27FC236}">
                <a16:creationId xmlns:a16="http://schemas.microsoft.com/office/drawing/2014/main" id="{A28BF07E-90DD-4622-B779-9AA08D35A8FC}"/>
              </a:ext>
            </a:extLst>
          </p:cNvPr>
          <p:cNvGrpSpPr/>
          <p:nvPr/>
        </p:nvGrpSpPr>
        <p:grpSpPr>
          <a:xfrm>
            <a:off x="1399734" y="3299270"/>
            <a:ext cx="1258946" cy="1494470"/>
            <a:chOff x="1399734" y="3088250"/>
            <a:chExt cx="1258946" cy="1494470"/>
          </a:xfrm>
        </p:grpSpPr>
        <p:cxnSp>
          <p:nvCxnSpPr>
            <p:cNvPr id="8" name="Straight Arrow Connector 7">
              <a:extLst>
                <a:ext uri="{FF2B5EF4-FFF2-40B4-BE49-F238E27FC236}">
                  <a16:creationId xmlns:a16="http://schemas.microsoft.com/office/drawing/2014/main" id="{5E3275FB-C235-4F85-8024-706A41D20B90}"/>
                </a:ext>
              </a:extLst>
            </p:cNvPr>
            <p:cNvCxnSpPr>
              <a:cxnSpLocks/>
            </p:cNvCxnSpPr>
            <p:nvPr/>
          </p:nvCxnSpPr>
          <p:spPr>
            <a:xfrm flipH="1" flipV="1">
              <a:off x="1399734" y="3088250"/>
              <a:ext cx="1160586" cy="13784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6462D2D-B5EE-45F6-BF92-B3221A3ED16D}"/>
                </a:ext>
              </a:extLst>
            </p:cNvPr>
            <p:cNvSpPr txBox="1"/>
            <p:nvPr/>
          </p:nvSpPr>
          <p:spPr>
            <a:xfrm>
              <a:off x="1601930" y="3750512"/>
              <a:ext cx="378097" cy="461665"/>
            </a:xfrm>
            <a:prstGeom prst="rect">
              <a:avLst/>
            </a:prstGeom>
            <a:noFill/>
          </p:spPr>
          <p:txBody>
            <a:bodyPr wrap="square" rtlCol="0">
              <a:spAutoFit/>
            </a:bodyPr>
            <a:lstStyle/>
            <a:p>
              <a:r>
                <a:rPr lang="en-US" sz="2400" dirty="0"/>
                <a:t>a</a:t>
              </a:r>
            </a:p>
          </p:txBody>
        </p:sp>
        <p:sp>
          <p:nvSpPr>
            <p:cNvPr id="11" name="Oval 10">
              <a:extLst>
                <a:ext uri="{FF2B5EF4-FFF2-40B4-BE49-F238E27FC236}">
                  <a16:creationId xmlns:a16="http://schemas.microsoft.com/office/drawing/2014/main" id="{9723D7CC-688A-42A8-80F4-FAF265BAAF40}"/>
                </a:ext>
              </a:extLst>
            </p:cNvPr>
            <p:cNvSpPr/>
            <p:nvPr/>
          </p:nvSpPr>
          <p:spPr>
            <a:xfrm>
              <a:off x="2419529" y="433698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6B970197-C939-41F0-9E47-0BD5C939360F}"/>
              </a:ext>
            </a:extLst>
          </p:cNvPr>
          <p:cNvGrpSpPr/>
          <p:nvPr/>
        </p:nvGrpSpPr>
        <p:grpSpPr>
          <a:xfrm>
            <a:off x="1280159" y="2486300"/>
            <a:ext cx="1697837" cy="935840"/>
            <a:chOff x="1280159" y="2275280"/>
            <a:chExt cx="1697837" cy="935840"/>
          </a:xfrm>
        </p:grpSpPr>
        <p:sp>
          <p:nvSpPr>
            <p:cNvPr id="7" name="Oval 6">
              <a:extLst>
                <a:ext uri="{FF2B5EF4-FFF2-40B4-BE49-F238E27FC236}">
                  <a16:creationId xmlns:a16="http://schemas.microsoft.com/office/drawing/2014/main" id="{B3560412-8056-4FD3-89F8-EA795F468E18}"/>
                </a:ext>
              </a:extLst>
            </p:cNvPr>
            <p:cNvSpPr/>
            <p:nvPr/>
          </p:nvSpPr>
          <p:spPr>
            <a:xfrm>
              <a:off x="2738845" y="2298081"/>
              <a:ext cx="239151" cy="245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6D936BD-12D3-40E3-931B-3DE9B075C76C}"/>
                </a:ext>
              </a:extLst>
            </p:cNvPr>
            <p:cNvSpPr/>
            <p:nvPr/>
          </p:nvSpPr>
          <p:spPr>
            <a:xfrm>
              <a:off x="1280159" y="296538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82834846-07D9-4CDC-9F80-C60593839BA8}"/>
                </a:ext>
              </a:extLst>
            </p:cNvPr>
            <p:cNvCxnSpPr>
              <a:cxnSpLocks/>
            </p:cNvCxnSpPr>
            <p:nvPr/>
          </p:nvCxnSpPr>
          <p:spPr>
            <a:xfrm flipV="1">
              <a:off x="1399734" y="2412622"/>
              <a:ext cx="1473201" cy="70655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1113D76-89CC-410D-8FD2-1993ED09D3CA}"/>
                </a:ext>
              </a:extLst>
            </p:cNvPr>
            <p:cNvSpPr txBox="1"/>
            <p:nvPr/>
          </p:nvSpPr>
          <p:spPr>
            <a:xfrm>
              <a:off x="1764936" y="2275280"/>
              <a:ext cx="378097" cy="461665"/>
            </a:xfrm>
            <a:prstGeom prst="rect">
              <a:avLst/>
            </a:prstGeom>
            <a:noFill/>
          </p:spPr>
          <p:txBody>
            <a:bodyPr wrap="square" rtlCol="0">
              <a:spAutoFit/>
            </a:bodyPr>
            <a:lstStyle/>
            <a:p>
              <a:r>
                <a:rPr lang="en-US" sz="2400" dirty="0"/>
                <a:t>b</a:t>
              </a:r>
            </a:p>
          </p:txBody>
        </p:sp>
      </p:grpSp>
      <p:sp>
        <p:nvSpPr>
          <p:cNvPr id="2" name="TextBox 1">
            <a:extLst>
              <a:ext uri="{FF2B5EF4-FFF2-40B4-BE49-F238E27FC236}">
                <a16:creationId xmlns:a16="http://schemas.microsoft.com/office/drawing/2014/main" id="{DB1BF1AC-B05F-4064-AC4A-94A55C033C85}"/>
              </a:ext>
            </a:extLst>
          </p:cNvPr>
          <p:cNvSpPr txBox="1"/>
          <p:nvPr/>
        </p:nvSpPr>
        <p:spPr>
          <a:xfrm>
            <a:off x="4203589" y="985607"/>
            <a:ext cx="7086377" cy="830997"/>
          </a:xfrm>
          <a:prstGeom prst="rect">
            <a:avLst/>
          </a:prstGeom>
          <a:noFill/>
        </p:spPr>
        <p:txBody>
          <a:bodyPr wrap="square" rtlCol="0">
            <a:spAutoFit/>
          </a:bodyPr>
          <a:lstStyle/>
          <a:p>
            <a:r>
              <a:rPr lang="en-US" sz="2400" dirty="0"/>
              <a:t>If the particle moves along vector “a” and then along vector “b” it ends up at location C.  </a:t>
            </a:r>
            <a:endParaRPr lang="en-US" sz="1000" dirty="0"/>
          </a:p>
        </p:txBody>
      </p:sp>
      <p:sp>
        <p:nvSpPr>
          <p:cNvPr id="16" name="TextBox 15">
            <a:extLst>
              <a:ext uri="{FF2B5EF4-FFF2-40B4-BE49-F238E27FC236}">
                <a16:creationId xmlns:a16="http://schemas.microsoft.com/office/drawing/2014/main" id="{BC4313A4-E370-41EF-BC4A-E4E125709137}"/>
              </a:ext>
            </a:extLst>
          </p:cNvPr>
          <p:cNvSpPr txBox="1"/>
          <p:nvPr/>
        </p:nvSpPr>
        <p:spPr>
          <a:xfrm>
            <a:off x="4203589" y="4009764"/>
            <a:ext cx="6722013" cy="1354217"/>
          </a:xfrm>
          <a:prstGeom prst="rect">
            <a:avLst/>
          </a:prstGeom>
          <a:noFill/>
        </p:spPr>
        <p:txBody>
          <a:bodyPr wrap="square" rtlCol="0">
            <a:spAutoFit/>
          </a:bodyPr>
          <a:lstStyle/>
          <a:p>
            <a:r>
              <a:rPr lang="en-US" sz="2400" dirty="0"/>
              <a:t>A mathematical expression representing  the equivalent displacement vector is:</a:t>
            </a:r>
          </a:p>
          <a:p>
            <a:endParaRPr lang="en-US" sz="1000" dirty="0"/>
          </a:p>
          <a:p>
            <a:r>
              <a:rPr lang="en-US" sz="2400" dirty="0"/>
              <a:t>	                </a:t>
            </a:r>
            <a:r>
              <a:rPr lang="en-US" sz="2400" b="1" dirty="0"/>
              <a:t>a  +  b  =  c</a:t>
            </a:r>
          </a:p>
        </p:txBody>
      </p:sp>
      <p:sp>
        <p:nvSpPr>
          <p:cNvPr id="3" name="TextBox 2">
            <a:extLst>
              <a:ext uri="{FF2B5EF4-FFF2-40B4-BE49-F238E27FC236}">
                <a16:creationId xmlns:a16="http://schemas.microsoft.com/office/drawing/2014/main" id="{D74569FA-E884-4D4D-840C-BCB40C0D13B6}"/>
              </a:ext>
            </a:extLst>
          </p:cNvPr>
          <p:cNvSpPr txBox="1"/>
          <p:nvPr/>
        </p:nvSpPr>
        <p:spPr>
          <a:xfrm>
            <a:off x="1026941" y="5570662"/>
            <a:ext cx="10522633" cy="830997"/>
          </a:xfrm>
          <a:prstGeom prst="rect">
            <a:avLst/>
          </a:prstGeom>
          <a:noFill/>
        </p:spPr>
        <p:txBody>
          <a:bodyPr wrap="square" rtlCol="0">
            <a:spAutoFit/>
          </a:bodyPr>
          <a:lstStyle/>
          <a:p>
            <a:r>
              <a:rPr lang="en-US" sz="2400" dirty="0"/>
              <a:t>It should be noted that the “+” in this expression does not have the same meaning as it has in scalar algebra. </a:t>
            </a:r>
          </a:p>
        </p:txBody>
      </p:sp>
      <p:sp>
        <p:nvSpPr>
          <p:cNvPr id="19" name="TextBox 18">
            <a:extLst>
              <a:ext uri="{FF2B5EF4-FFF2-40B4-BE49-F238E27FC236}">
                <a16:creationId xmlns:a16="http://schemas.microsoft.com/office/drawing/2014/main" id="{294604C1-EBA5-44AB-BC73-E9ABE244AA26}"/>
              </a:ext>
            </a:extLst>
          </p:cNvPr>
          <p:cNvSpPr txBox="1"/>
          <p:nvPr/>
        </p:nvSpPr>
        <p:spPr>
          <a:xfrm>
            <a:off x="2977996" y="2006197"/>
            <a:ext cx="492369" cy="646331"/>
          </a:xfrm>
          <a:prstGeom prst="rect">
            <a:avLst/>
          </a:prstGeom>
          <a:noFill/>
        </p:spPr>
        <p:txBody>
          <a:bodyPr wrap="square" rtlCol="0">
            <a:spAutoFit/>
          </a:bodyPr>
          <a:lstStyle/>
          <a:p>
            <a:r>
              <a:rPr lang="en-US" sz="3600" dirty="0"/>
              <a:t>C</a:t>
            </a:r>
          </a:p>
        </p:txBody>
      </p:sp>
      <p:sp>
        <p:nvSpPr>
          <p:cNvPr id="20" name="TextBox 19">
            <a:extLst>
              <a:ext uri="{FF2B5EF4-FFF2-40B4-BE49-F238E27FC236}">
                <a16:creationId xmlns:a16="http://schemas.microsoft.com/office/drawing/2014/main" id="{CC9095EC-7241-4135-BFA6-835176A3BDFD}"/>
              </a:ext>
            </a:extLst>
          </p:cNvPr>
          <p:cNvSpPr txBox="1"/>
          <p:nvPr/>
        </p:nvSpPr>
        <p:spPr>
          <a:xfrm>
            <a:off x="884756" y="2735290"/>
            <a:ext cx="492369" cy="646331"/>
          </a:xfrm>
          <a:prstGeom prst="rect">
            <a:avLst/>
          </a:prstGeom>
          <a:noFill/>
        </p:spPr>
        <p:txBody>
          <a:bodyPr wrap="square" rtlCol="0">
            <a:spAutoFit/>
          </a:bodyPr>
          <a:lstStyle/>
          <a:p>
            <a:r>
              <a:rPr lang="en-US" sz="3600" dirty="0"/>
              <a:t>B</a:t>
            </a:r>
          </a:p>
        </p:txBody>
      </p:sp>
      <p:sp>
        <p:nvSpPr>
          <p:cNvPr id="21" name="TextBox 20">
            <a:extLst>
              <a:ext uri="{FF2B5EF4-FFF2-40B4-BE49-F238E27FC236}">
                <a16:creationId xmlns:a16="http://schemas.microsoft.com/office/drawing/2014/main" id="{B6CC1663-73F1-4AC9-9160-5408CA81C5FE}"/>
              </a:ext>
            </a:extLst>
          </p:cNvPr>
          <p:cNvSpPr txBox="1"/>
          <p:nvPr/>
        </p:nvSpPr>
        <p:spPr>
          <a:xfrm>
            <a:off x="2314135" y="4884973"/>
            <a:ext cx="492369" cy="646331"/>
          </a:xfrm>
          <a:prstGeom prst="rect">
            <a:avLst/>
          </a:prstGeom>
          <a:noFill/>
        </p:spPr>
        <p:txBody>
          <a:bodyPr wrap="square" rtlCol="0">
            <a:spAutoFit/>
          </a:bodyPr>
          <a:lstStyle/>
          <a:p>
            <a:r>
              <a:rPr lang="en-US" sz="3600" dirty="0"/>
              <a:t>A</a:t>
            </a:r>
          </a:p>
        </p:txBody>
      </p:sp>
      <p:sp>
        <p:nvSpPr>
          <p:cNvPr id="22" name="TextBox 21">
            <a:extLst>
              <a:ext uri="{FF2B5EF4-FFF2-40B4-BE49-F238E27FC236}">
                <a16:creationId xmlns:a16="http://schemas.microsoft.com/office/drawing/2014/main" id="{681597C4-6F54-4627-B3AC-8343D98CEB2A}"/>
              </a:ext>
            </a:extLst>
          </p:cNvPr>
          <p:cNvSpPr txBox="1"/>
          <p:nvPr/>
        </p:nvSpPr>
        <p:spPr>
          <a:xfrm>
            <a:off x="4203586" y="3086858"/>
            <a:ext cx="7086377" cy="830997"/>
          </a:xfrm>
          <a:prstGeom prst="rect">
            <a:avLst/>
          </a:prstGeom>
          <a:noFill/>
        </p:spPr>
        <p:txBody>
          <a:bodyPr wrap="square" rtlCol="0">
            <a:spAutoFit/>
          </a:bodyPr>
          <a:lstStyle/>
          <a:p>
            <a:r>
              <a:rPr lang="en-US" sz="2400" dirty="0"/>
              <a:t>Vector “c” is known as the </a:t>
            </a:r>
            <a:r>
              <a:rPr lang="en-US" sz="2400" b="1" dirty="0"/>
              <a:t>equivalent displacement vector</a:t>
            </a:r>
            <a:r>
              <a:rPr lang="en-US" sz="2400" dirty="0"/>
              <a:t>. </a:t>
            </a:r>
          </a:p>
        </p:txBody>
      </p:sp>
      <p:grpSp>
        <p:nvGrpSpPr>
          <p:cNvPr id="5" name="Group 4">
            <a:extLst>
              <a:ext uri="{FF2B5EF4-FFF2-40B4-BE49-F238E27FC236}">
                <a16:creationId xmlns:a16="http://schemas.microsoft.com/office/drawing/2014/main" id="{7FA57D58-8A92-44D5-81B4-F420B99BA0D8}"/>
              </a:ext>
            </a:extLst>
          </p:cNvPr>
          <p:cNvGrpSpPr/>
          <p:nvPr/>
        </p:nvGrpSpPr>
        <p:grpSpPr>
          <a:xfrm>
            <a:off x="2530844" y="1849670"/>
            <a:ext cx="8759120" cy="2840578"/>
            <a:chOff x="2530844" y="1849670"/>
            <a:chExt cx="8759120" cy="2840578"/>
          </a:xfrm>
        </p:grpSpPr>
        <p:grpSp>
          <p:nvGrpSpPr>
            <p:cNvPr id="18" name="Group 17">
              <a:extLst>
                <a:ext uri="{FF2B5EF4-FFF2-40B4-BE49-F238E27FC236}">
                  <a16:creationId xmlns:a16="http://schemas.microsoft.com/office/drawing/2014/main" id="{8E6D5116-B09B-4459-ACE8-B684ADB8B984}"/>
                </a:ext>
              </a:extLst>
            </p:cNvPr>
            <p:cNvGrpSpPr/>
            <p:nvPr/>
          </p:nvGrpSpPr>
          <p:grpSpPr>
            <a:xfrm>
              <a:off x="2530844" y="2652528"/>
              <a:ext cx="645244" cy="2037720"/>
              <a:chOff x="2530844" y="2441508"/>
              <a:chExt cx="645244" cy="2037720"/>
            </a:xfrm>
          </p:grpSpPr>
          <p:sp>
            <p:nvSpPr>
              <p:cNvPr id="13" name="TextBox 12">
                <a:extLst>
                  <a:ext uri="{FF2B5EF4-FFF2-40B4-BE49-F238E27FC236}">
                    <a16:creationId xmlns:a16="http://schemas.microsoft.com/office/drawing/2014/main" id="{D7BC3753-4EB3-470D-8256-F20534FCDB6C}"/>
                  </a:ext>
                </a:extLst>
              </p:cNvPr>
              <p:cNvSpPr txBox="1"/>
              <p:nvPr/>
            </p:nvSpPr>
            <p:spPr>
              <a:xfrm>
                <a:off x="2797991" y="3282564"/>
                <a:ext cx="378097" cy="461665"/>
              </a:xfrm>
              <a:prstGeom prst="rect">
                <a:avLst/>
              </a:prstGeom>
              <a:noFill/>
            </p:spPr>
            <p:txBody>
              <a:bodyPr wrap="square" rtlCol="0">
                <a:spAutoFit/>
              </a:bodyPr>
              <a:lstStyle/>
              <a:p>
                <a:r>
                  <a:rPr lang="en-US" sz="2400" dirty="0"/>
                  <a:t>c</a:t>
                </a:r>
              </a:p>
            </p:txBody>
          </p:sp>
          <p:cxnSp>
            <p:nvCxnSpPr>
              <p:cNvPr id="14" name="Straight Arrow Connector 13">
                <a:extLst>
                  <a:ext uri="{FF2B5EF4-FFF2-40B4-BE49-F238E27FC236}">
                    <a16:creationId xmlns:a16="http://schemas.microsoft.com/office/drawing/2014/main" id="{82D1F34A-2347-47B7-ACCC-25CB9ACBC3FE}"/>
                  </a:ext>
                </a:extLst>
              </p:cNvPr>
              <p:cNvCxnSpPr>
                <a:cxnSpLocks/>
              </p:cNvCxnSpPr>
              <p:nvPr/>
            </p:nvCxnSpPr>
            <p:spPr>
              <a:xfrm flipV="1">
                <a:off x="2530844" y="2441508"/>
                <a:ext cx="342091" cy="203772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CE978B41-60A4-4605-8A24-24C7F00208CA}"/>
                </a:ext>
              </a:extLst>
            </p:cNvPr>
            <p:cNvSpPr txBox="1"/>
            <p:nvPr/>
          </p:nvSpPr>
          <p:spPr>
            <a:xfrm>
              <a:off x="4203587" y="1849670"/>
              <a:ext cx="7086377" cy="1200329"/>
            </a:xfrm>
            <a:prstGeom prst="rect">
              <a:avLst/>
            </a:prstGeom>
            <a:noFill/>
          </p:spPr>
          <p:txBody>
            <a:bodyPr wrap="square" rtlCol="0">
              <a:spAutoFit/>
            </a:bodyPr>
            <a:lstStyle/>
            <a:p>
              <a:r>
                <a:rPr lang="en-US" sz="2400" dirty="0"/>
                <a:t>It is also possible to get to location C by going straight from Point A to Point C along vector “c”.  Recall that a vector is independent of the path taken by the particle.</a:t>
              </a:r>
              <a:endParaRPr lang="en-US" sz="1000" dirty="0"/>
            </a:p>
          </p:txBody>
        </p:sp>
      </p:grpSp>
      <p:sp>
        <p:nvSpPr>
          <p:cNvPr id="24" name="Slide Number Placeholder 23">
            <a:extLst>
              <a:ext uri="{FF2B5EF4-FFF2-40B4-BE49-F238E27FC236}">
                <a16:creationId xmlns:a16="http://schemas.microsoft.com/office/drawing/2014/main" id="{3042E6B0-2BDF-4364-9411-4ED47F01EABA}"/>
              </a:ext>
            </a:extLst>
          </p:cNvPr>
          <p:cNvSpPr>
            <a:spLocks noGrp="1"/>
          </p:cNvSpPr>
          <p:nvPr>
            <p:ph type="sldNum" sz="quarter" idx="12"/>
          </p:nvPr>
        </p:nvSpPr>
        <p:spPr/>
        <p:txBody>
          <a:bodyPr/>
          <a:lstStyle/>
          <a:p>
            <a:fld id="{2ABD293D-5FC3-490B-AAA5-62A0FFBD4BDC}" type="slidenum">
              <a:rPr lang="en-US" smtClean="0"/>
              <a:t>10</a:t>
            </a:fld>
            <a:endParaRPr lang="en-US"/>
          </a:p>
        </p:txBody>
      </p:sp>
    </p:spTree>
    <p:extLst>
      <p:ext uri="{BB962C8B-B14F-4D97-AF65-F5344CB8AC3E}">
        <p14:creationId xmlns:p14="http://schemas.microsoft.com/office/powerpoint/2010/main" val="324796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FCF3F3F-9776-4B52-8D49-F4A6F8007FA9}"/>
              </a:ext>
            </a:extLst>
          </p:cNvPr>
          <p:cNvGrpSpPr/>
          <p:nvPr/>
        </p:nvGrpSpPr>
        <p:grpSpPr>
          <a:xfrm>
            <a:off x="1399734" y="2486300"/>
            <a:ext cx="1473201" cy="2191382"/>
            <a:chOff x="1399734" y="2486300"/>
            <a:chExt cx="1473201" cy="2191382"/>
          </a:xfrm>
        </p:grpSpPr>
        <p:grpSp>
          <p:nvGrpSpPr>
            <p:cNvPr id="15" name="Group 14">
              <a:extLst>
                <a:ext uri="{FF2B5EF4-FFF2-40B4-BE49-F238E27FC236}">
                  <a16:creationId xmlns:a16="http://schemas.microsoft.com/office/drawing/2014/main" id="{A28BF07E-90DD-4622-B779-9AA08D35A8FC}"/>
                </a:ext>
              </a:extLst>
            </p:cNvPr>
            <p:cNvGrpSpPr/>
            <p:nvPr/>
          </p:nvGrpSpPr>
          <p:grpSpPr>
            <a:xfrm>
              <a:off x="1399734" y="3299270"/>
              <a:ext cx="1160586" cy="1378412"/>
              <a:chOff x="1399734" y="3088250"/>
              <a:chExt cx="1160586" cy="1378412"/>
            </a:xfrm>
          </p:grpSpPr>
          <p:cxnSp>
            <p:nvCxnSpPr>
              <p:cNvPr id="8" name="Straight Arrow Connector 7">
                <a:extLst>
                  <a:ext uri="{FF2B5EF4-FFF2-40B4-BE49-F238E27FC236}">
                    <a16:creationId xmlns:a16="http://schemas.microsoft.com/office/drawing/2014/main" id="{5E3275FB-C235-4F85-8024-706A41D20B90}"/>
                  </a:ext>
                </a:extLst>
              </p:cNvPr>
              <p:cNvCxnSpPr>
                <a:cxnSpLocks/>
              </p:cNvCxnSpPr>
              <p:nvPr/>
            </p:nvCxnSpPr>
            <p:spPr>
              <a:xfrm flipH="1" flipV="1">
                <a:off x="1399734" y="3088250"/>
                <a:ext cx="1160586" cy="13784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6462D2D-B5EE-45F6-BF92-B3221A3ED16D}"/>
                  </a:ext>
                </a:extLst>
              </p:cNvPr>
              <p:cNvSpPr txBox="1"/>
              <p:nvPr/>
            </p:nvSpPr>
            <p:spPr>
              <a:xfrm>
                <a:off x="1601930" y="3750512"/>
                <a:ext cx="378097" cy="461665"/>
              </a:xfrm>
              <a:prstGeom prst="rect">
                <a:avLst/>
              </a:prstGeom>
              <a:noFill/>
            </p:spPr>
            <p:txBody>
              <a:bodyPr wrap="square" rtlCol="0">
                <a:spAutoFit/>
              </a:bodyPr>
              <a:lstStyle/>
              <a:p>
                <a:r>
                  <a:rPr lang="en-US" sz="2400" dirty="0"/>
                  <a:t>a</a:t>
                </a:r>
              </a:p>
            </p:txBody>
          </p:sp>
        </p:grpSp>
        <p:grpSp>
          <p:nvGrpSpPr>
            <p:cNvPr id="17" name="Group 16">
              <a:extLst>
                <a:ext uri="{FF2B5EF4-FFF2-40B4-BE49-F238E27FC236}">
                  <a16:creationId xmlns:a16="http://schemas.microsoft.com/office/drawing/2014/main" id="{6B970197-C939-41F0-9E47-0BD5C939360F}"/>
                </a:ext>
              </a:extLst>
            </p:cNvPr>
            <p:cNvGrpSpPr/>
            <p:nvPr/>
          </p:nvGrpSpPr>
          <p:grpSpPr>
            <a:xfrm>
              <a:off x="1399734" y="2486300"/>
              <a:ext cx="1473201" cy="843895"/>
              <a:chOff x="1399734" y="2275280"/>
              <a:chExt cx="1473201" cy="843895"/>
            </a:xfrm>
          </p:grpSpPr>
          <p:cxnSp>
            <p:nvCxnSpPr>
              <p:cNvPr id="9" name="Straight Arrow Connector 8">
                <a:extLst>
                  <a:ext uri="{FF2B5EF4-FFF2-40B4-BE49-F238E27FC236}">
                    <a16:creationId xmlns:a16="http://schemas.microsoft.com/office/drawing/2014/main" id="{82834846-07D9-4CDC-9F80-C60593839BA8}"/>
                  </a:ext>
                </a:extLst>
              </p:cNvPr>
              <p:cNvCxnSpPr>
                <a:cxnSpLocks/>
              </p:cNvCxnSpPr>
              <p:nvPr/>
            </p:nvCxnSpPr>
            <p:spPr>
              <a:xfrm flipV="1">
                <a:off x="1399734" y="2412622"/>
                <a:ext cx="1473201" cy="70655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1113D76-89CC-410D-8FD2-1993ED09D3CA}"/>
                  </a:ext>
                </a:extLst>
              </p:cNvPr>
              <p:cNvSpPr txBox="1"/>
              <p:nvPr/>
            </p:nvSpPr>
            <p:spPr>
              <a:xfrm>
                <a:off x="1764936" y="2275280"/>
                <a:ext cx="378097" cy="461665"/>
              </a:xfrm>
              <a:prstGeom prst="rect">
                <a:avLst/>
              </a:prstGeom>
              <a:noFill/>
            </p:spPr>
            <p:txBody>
              <a:bodyPr wrap="square" rtlCol="0">
                <a:spAutoFit/>
              </a:bodyPr>
              <a:lstStyle/>
              <a:p>
                <a:r>
                  <a:rPr lang="en-US" sz="2400" dirty="0"/>
                  <a:t>b</a:t>
                </a:r>
              </a:p>
            </p:txBody>
          </p:sp>
        </p:grpSp>
      </p:grpSp>
      <p:sp>
        <p:nvSpPr>
          <p:cNvPr id="3" name="TextBox 2">
            <a:extLst>
              <a:ext uri="{FF2B5EF4-FFF2-40B4-BE49-F238E27FC236}">
                <a16:creationId xmlns:a16="http://schemas.microsoft.com/office/drawing/2014/main" id="{D74569FA-E884-4D4D-840C-BCB40C0D13B6}"/>
              </a:ext>
            </a:extLst>
          </p:cNvPr>
          <p:cNvSpPr txBox="1"/>
          <p:nvPr/>
        </p:nvSpPr>
        <p:spPr>
          <a:xfrm>
            <a:off x="1092817" y="926242"/>
            <a:ext cx="10438895" cy="830997"/>
          </a:xfrm>
          <a:prstGeom prst="rect">
            <a:avLst/>
          </a:prstGeom>
          <a:noFill/>
        </p:spPr>
        <p:txBody>
          <a:bodyPr wrap="square" rtlCol="0">
            <a:spAutoFit/>
          </a:bodyPr>
          <a:lstStyle/>
          <a:p>
            <a:r>
              <a:rPr lang="en-US" sz="2400" dirty="0"/>
              <a:t>It doesn’t matter whether the particle follows </a:t>
            </a:r>
            <a:r>
              <a:rPr lang="en-US" sz="2400" b="1" dirty="0"/>
              <a:t>vector-a</a:t>
            </a:r>
            <a:r>
              <a:rPr lang="en-US" sz="2400" dirty="0"/>
              <a:t> first then </a:t>
            </a:r>
            <a:r>
              <a:rPr lang="en-US" sz="2400" b="1" dirty="0"/>
              <a:t>vector-b</a:t>
            </a:r>
            <a:r>
              <a:rPr lang="en-US" sz="2400" dirty="0"/>
              <a:t> to get the end point… </a:t>
            </a:r>
          </a:p>
        </p:txBody>
      </p:sp>
      <p:grpSp>
        <p:nvGrpSpPr>
          <p:cNvPr id="32" name="Group 31">
            <a:extLst>
              <a:ext uri="{FF2B5EF4-FFF2-40B4-BE49-F238E27FC236}">
                <a16:creationId xmlns:a16="http://schemas.microsoft.com/office/drawing/2014/main" id="{5C7E6037-72A4-4B4C-8CBD-8FE53C00FFF4}"/>
              </a:ext>
            </a:extLst>
          </p:cNvPr>
          <p:cNvGrpSpPr/>
          <p:nvPr/>
        </p:nvGrpSpPr>
        <p:grpSpPr>
          <a:xfrm>
            <a:off x="2270875" y="2652528"/>
            <a:ext cx="9260837" cy="2646610"/>
            <a:chOff x="2270875" y="2652528"/>
            <a:chExt cx="9260837" cy="2646610"/>
          </a:xfrm>
        </p:grpSpPr>
        <p:grpSp>
          <p:nvGrpSpPr>
            <p:cNvPr id="31" name="Group 30">
              <a:extLst>
                <a:ext uri="{FF2B5EF4-FFF2-40B4-BE49-F238E27FC236}">
                  <a16:creationId xmlns:a16="http://schemas.microsoft.com/office/drawing/2014/main" id="{D69E82B3-A49B-443B-9F96-77B593D2C212}"/>
                </a:ext>
              </a:extLst>
            </p:cNvPr>
            <p:cNvGrpSpPr/>
            <p:nvPr/>
          </p:nvGrpSpPr>
          <p:grpSpPr>
            <a:xfrm>
              <a:off x="5381227" y="3738569"/>
              <a:ext cx="6150485" cy="1560569"/>
              <a:chOff x="5300056" y="3366684"/>
              <a:chExt cx="6150485" cy="1560569"/>
            </a:xfrm>
          </p:grpSpPr>
          <p:sp>
            <p:nvSpPr>
              <p:cNvPr id="2" name="TextBox 1">
                <a:extLst>
                  <a:ext uri="{FF2B5EF4-FFF2-40B4-BE49-F238E27FC236}">
                    <a16:creationId xmlns:a16="http://schemas.microsoft.com/office/drawing/2014/main" id="{DB1BF1AC-B05F-4064-AC4A-94A55C033C85}"/>
                  </a:ext>
                </a:extLst>
              </p:cNvPr>
              <p:cNvSpPr txBox="1"/>
              <p:nvPr/>
            </p:nvSpPr>
            <p:spPr>
              <a:xfrm>
                <a:off x="5300056" y="3366684"/>
                <a:ext cx="6150485" cy="830997"/>
              </a:xfrm>
              <a:prstGeom prst="rect">
                <a:avLst/>
              </a:prstGeom>
              <a:noFill/>
            </p:spPr>
            <p:txBody>
              <a:bodyPr wrap="square" rtlCol="0">
                <a:spAutoFit/>
              </a:bodyPr>
              <a:lstStyle/>
              <a:p>
                <a:r>
                  <a:rPr lang="en-US" sz="2400" dirty="0"/>
                  <a:t>This fact enables the establishment of the </a:t>
                </a:r>
                <a:r>
                  <a:rPr lang="en-US" sz="2400" b="1" dirty="0"/>
                  <a:t>Communicative Law</a:t>
                </a:r>
                <a:r>
                  <a:rPr lang="en-US" sz="2400" dirty="0"/>
                  <a:t> for vectors:</a:t>
                </a:r>
              </a:p>
            </p:txBody>
          </p:sp>
          <p:sp>
            <p:nvSpPr>
              <p:cNvPr id="16" name="TextBox 15">
                <a:extLst>
                  <a:ext uri="{FF2B5EF4-FFF2-40B4-BE49-F238E27FC236}">
                    <a16:creationId xmlns:a16="http://schemas.microsoft.com/office/drawing/2014/main" id="{BC4313A4-E370-41EF-BC4A-E4E125709137}"/>
                  </a:ext>
                </a:extLst>
              </p:cNvPr>
              <p:cNvSpPr txBox="1"/>
              <p:nvPr/>
            </p:nvSpPr>
            <p:spPr>
              <a:xfrm>
                <a:off x="5354096" y="4465588"/>
                <a:ext cx="4307060" cy="461665"/>
              </a:xfrm>
              <a:prstGeom prst="rect">
                <a:avLst/>
              </a:prstGeom>
              <a:noFill/>
            </p:spPr>
            <p:txBody>
              <a:bodyPr wrap="square" rtlCol="0">
                <a:spAutoFit/>
              </a:bodyPr>
              <a:lstStyle/>
              <a:p>
                <a:pPr algn="ctr"/>
                <a:r>
                  <a:rPr lang="en-US" sz="2400" b="1" dirty="0"/>
                  <a:t>a  +  b  =  b  +  a</a:t>
                </a:r>
              </a:p>
            </p:txBody>
          </p:sp>
        </p:grpSp>
        <p:grpSp>
          <p:nvGrpSpPr>
            <p:cNvPr id="28" name="Group 27">
              <a:extLst>
                <a:ext uri="{FF2B5EF4-FFF2-40B4-BE49-F238E27FC236}">
                  <a16:creationId xmlns:a16="http://schemas.microsoft.com/office/drawing/2014/main" id="{02B58A1A-47C0-452E-BD60-9C85B6C492D8}"/>
                </a:ext>
              </a:extLst>
            </p:cNvPr>
            <p:cNvGrpSpPr/>
            <p:nvPr/>
          </p:nvGrpSpPr>
          <p:grpSpPr>
            <a:xfrm>
              <a:off x="2270875" y="2652528"/>
              <a:ext cx="890784" cy="2037720"/>
              <a:chOff x="2270875" y="2652528"/>
              <a:chExt cx="890784" cy="2037720"/>
            </a:xfrm>
          </p:grpSpPr>
          <p:sp>
            <p:nvSpPr>
              <p:cNvPr id="13" name="TextBox 12">
                <a:extLst>
                  <a:ext uri="{FF2B5EF4-FFF2-40B4-BE49-F238E27FC236}">
                    <a16:creationId xmlns:a16="http://schemas.microsoft.com/office/drawing/2014/main" id="{D7BC3753-4EB3-470D-8256-F20534FCDB6C}"/>
                  </a:ext>
                </a:extLst>
              </p:cNvPr>
              <p:cNvSpPr txBox="1"/>
              <p:nvPr/>
            </p:nvSpPr>
            <p:spPr>
              <a:xfrm rot="16878682">
                <a:off x="1984776" y="3320169"/>
                <a:ext cx="1033864" cy="461665"/>
              </a:xfrm>
              <a:prstGeom prst="rect">
                <a:avLst/>
              </a:prstGeom>
              <a:noFill/>
            </p:spPr>
            <p:txBody>
              <a:bodyPr wrap="square" rtlCol="0">
                <a:spAutoFit/>
              </a:bodyPr>
              <a:lstStyle/>
              <a:p>
                <a:r>
                  <a:rPr lang="en-US" sz="2400" dirty="0"/>
                  <a:t>a + b</a:t>
                </a:r>
              </a:p>
            </p:txBody>
          </p:sp>
          <p:cxnSp>
            <p:nvCxnSpPr>
              <p:cNvPr id="14" name="Straight Arrow Connector 13">
                <a:extLst>
                  <a:ext uri="{FF2B5EF4-FFF2-40B4-BE49-F238E27FC236}">
                    <a16:creationId xmlns:a16="http://schemas.microsoft.com/office/drawing/2014/main" id="{82D1F34A-2347-47B7-ACCC-25CB9ACBC3FE}"/>
                  </a:ext>
                </a:extLst>
              </p:cNvPr>
              <p:cNvCxnSpPr>
                <a:cxnSpLocks/>
              </p:cNvCxnSpPr>
              <p:nvPr/>
            </p:nvCxnSpPr>
            <p:spPr>
              <a:xfrm flipV="1">
                <a:off x="2530844" y="2652528"/>
                <a:ext cx="342091" cy="203772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3DA76D4-AB8D-405A-AD47-4CD77F46CC01}"/>
                  </a:ext>
                </a:extLst>
              </p:cNvPr>
              <p:cNvSpPr txBox="1"/>
              <p:nvPr/>
            </p:nvSpPr>
            <p:spPr>
              <a:xfrm rot="16820535">
                <a:off x="2413895" y="3373261"/>
                <a:ext cx="1033864" cy="461665"/>
              </a:xfrm>
              <a:prstGeom prst="rect">
                <a:avLst/>
              </a:prstGeom>
              <a:noFill/>
            </p:spPr>
            <p:txBody>
              <a:bodyPr wrap="square" rtlCol="0">
                <a:spAutoFit/>
              </a:bodyPr>
              <a:lstStyle/>
              <a:p>
                <a:r>
                  <a:rPr lang="en-US" sz="2400" dirty="0"/>
                  <a:t>b + a</a:t>
                </a:r>
              </a:p>
            </p:txBody>
          </p:sp>
        </p:grpSp>
      </p:grpSp>
      <p:sp>
        <p:nvSpPr>
          <p:cNvPr id="26" name="Oval 25">
            <a:extLst>
              <a:ext uri="{FF2B5EF4-FFF2-40B4-BE49-F238E27FC236}">
                <a16:creationId xmlns:a16="http://schemas.microsoft.com/office/drawing/2014/main" id="{964879D0-ED95-49A0-B0F6-2CA693BE755F}"/>
              </a:ext>
            </a:extLst>
          </p:cNvPr>
          <p:cNvSpPr/>
          <p:nvPr/>
        </p:nvSpPr>
        <p:spPr>
          <a:xfrm>
            <a:off x="2419529" y="454800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B09EA6DC-1502-4869-A385-C810E7DADC64}"/>
              </a:ext>
            </a:extLst>
          </p:cNvPr>
          <p:cNvGrpSpPr/>
          <p:nvPr/>
        </p:nvGrpSpPr>
        <p:grpSpPr>
          <a:xfrm>
            <a:off x="1092817" y="1270845"/>
            <a:ext cx="9466611" cy="3598699"/>
            <a:chOff x="1092817" y="1270845"/>
            <a:chExt cx="9466611" cy="3598699"/>
          </a:xfrm>
        </p:grpSpPr>
        <p:grpSp>
          <p:nvGrpSpPr>
            <p:cNvPr id="27" name="Group 26">
              <a:extLst>
                <a:ext uri="{FF2B5EF4-FFF2-40B4-BE49-F238E27FC236}">
                  <a16:creationId xmlns:a16="http://schemas.microsoft.com/office/drawing/2014/main" id="{52801FB5-BE7D-47FB-89AA-3FB9E7E04967}"/>
                </a:ext>
              </a:extLst>
            </p:cNvPr>
            <p:cNvGrpSpPr/>
            <p:nvPr/>
          </p:nvGrpSpPr>
          <p:grpSpPr>
            <a:xfrm>
              <a:off x="2550943" y="2607612"/>
              <a:ext cx="1484136" cy="2261932"/>
              <a:chOff x="2550943" y="2607612"/>
              <a:chExt cx="1484136" cy="2261932"/>
            </a:xfrm>
          </p:grpSpPr>
          <p:grpSp>
            <p:nvGrpSpPr>
              <p:cNvPr id="22" name="Group 21">
                <a:extLst>
                  <a:ext uri="{FF2B5EF4-FFF2-40B4-BE49-F238E27FC236}">
                    <a16:creationId xmlns:a16="http://schemas.microsoft.com/office/drawing/2014/main" id="{179DA6C7-E443-44F9-8E98-ED788A9A2CFC}"/>
                  </a:ext>
                </a:extLst>
              </p:cNvPr>
              <p:cNvGrpSpPr/>
              <p:nvPr/>
            </p:nvGrpSpPr>
            <p:grpSpPr>
              <a:xfrm>
                <a:off x="2874493" y="2607612"/>
                <a:ext cx="1160586" cy="1378412"/>
                <a:chOff x="1399734" y="3088250"/>
                <a:chExt cx="1160586" cy="1378412"/>
              </a:xfrm>
            </p:grpSpPr>
            <p:cxnSp>
              <p:nvCxnSpPr>
                <p:cNvPr id="23" name="Straight Arrow Connector 22">
                  <a:extLst>
                    <a:ext uri="{FF2B5EF4-FFF2-40B4-BE49-F238E27FC236}">
                      <a16:creationId xmlns:a16="http://schemas.microsoft.com/office/drawing/2014/main" id="{18AB54FE-BBB4-4592-B677-53264D74B1AF}"/>
                    </a:ext>
                  </a:extLst>
                </p:cNvPr>
                <p:cNvCxnSpPr>
                  <a:cxnSpLocks/>
                </p:cNvCxnSpPr>
                <p:nvPr/>
              </p:nvCxnSpPr>
              <p:spPr>
                <a:xfrm flipH="1" flipV="1">
                  <a:off x="1399734" y="3088250"/>
                  <a:ext cx="1160586" cy="1378412"/>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3AC2ABE-77EE-4DA2-BF59-DD3833368276}"/>
                    </a:ext>
                  </a:extLst>
                </p:cNvPr>
                <p:cNvSpPr txBox="1"/>
                <p:nvPr/>
              </p:nvSpPr>
              <p:spPr>
                <a:xfrm>
                  <a:off x="1978999" y="3298444"/>
                  <a:ext cx="378097" cy="461665"/>
                </a:xfrm>
                <a:prstGeom prst="rect">
                  <a:avLst/>
                </a:prstGeom>
                <a:noFill/>
              </p:spPr>
              <p:txBody>
                <a:bodyPr wrap="square" rtlCol="0">
                  <a:spAutoFit/>
                </a:bodyPr>
                <a:lstStyle/>
                <a:p>
                  <a:r>
                    <a:rPr lang="en-US" sz="2400" dirty="0"/>
                    <a:t>a</a:t>
                  </a:r>
                </a:p>
              </p:txBody>
            </p:sp>
          </p:grpSp>
          <p:grpSp>
            <p:nvGrpSpPr>
              <p:cNvPr id="19" name="Group 18">
                <a:extLst>
                  <a:ext uri="{FF2B5EF4-FFF2-40B4-BE49-F238E27FC236}">
                    <a16:creationId xmlns:a16="http://schemas.microsoft.com/office/drawing/2014/main" id="{68C691D9-019E-4849-8B9B-05F2310B71AF}"/>
                  </a:ext>
                </a:extLst>
              </p:cNvPr>
              <p:cNvGrpSpPr/>
              <p:nvPr/>
            </p:nvGrpSpPr>
            <p:grpSpPr>
              <a:xfrm>
                <a:off x="2550943" y="3985861"/>
                <a:ext cx="1473201" cy="883683"/>
                <a:chOff x="1399734" y="2412622"/>
                <a:chExt cx="1473201" cy="883683"/>
              </a:xfrm>
            </p:grpSpPr>
            <p:cxnSp>
              <p:nvCxnSpPr>
                <p:cNvPr id="20" name="Straight Arrow Connector 19">
                  <a:extLst>
                    <a:ext uri="{FF2B5EF4-FFF2-40B4-BE49-F238E27FC236}">
                      <a16:creationId xmlns:a16="http://schemas.microsoft.com/office/drawing/2014/main" id="{83F30ED6-5E0A-4BC2-B4B3-6A8DC261A84E}"/>
                    </a:ext>
                  </a:extLst>
                </p:cNvPr>
                <p:cNvCxnSpPr>
                  <a:cxnSpLocks/>
                </p:cNvCxnSpPr>
                <p:nvPr/>
              </p:nvCxnSpPr>
              <p:spPr>
                <a:xfrm flipV="1">
                  <a:off x="1399734" y="2412622"/>
                  <a:ext cx="1473201" cy="706553"/>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466F00A-AE67-4068-850F-391276B33C49}"/>
                    </a:ext>
                  </a:extLst>
                </p:cNvPr>
                <p:cNvSpPr txBox="1"/>
                <p:nvPr/>
              </p:nvSpPr>
              <p:spPr>
                <a:xfrm>
                  <a:off x="2044499" y="2834640"/>
                  <a:ext cx="378097" cy="461665"/>
                </a:xfrm>
                <a:prstGeom prst="rect">
                  <a:avLst/>
                </a:prstGeom>
                <a:noFill/>
              </p:spPr>
              <p:txBody>
                <a:bodyPr wrap="square" rtlCol="0">
                  <a:spAutoFit/>
                </a:bodyPr>
                <a:lstStyle/>
                <a:p>
                  <a:r>
                    <a:rPr lang="en-US" sz="2400" dirty="0"/>
                    <a:t>b</a:t>
                  </a:r>
                </a:p>
              </p:txBody>
            </p:sp>
          </p:grpSp>
        </p:grpSp>
        <p:sp>
          <p:nvSpPr>
            <p:cNvPr id="29" name="TextBox 28">
              <a:extLst>
                <a:ext uri="{FF2B5EF4-FFF2-40B4-BE49-F238E27FC236}">
                  <a16:creationId xmlns:a16="http://schemas.microsoft.com/office/drawing/2014/main" id="{391A6817-596A-46FD-B9AA-95F1E8A26FFC}"/>
                </a:ext>
              </a:extLst>
            </p:cNvPr>
            <p:cNvSpPr txBox="1"/>
            <p:nvPr/>
          </p:nvSpPr>
          <p:spPr>
            <a:xfrm>
              <a:off x="1092817" y="1270845"/>
              <a:ext cx="9466611" cy="830997"/>
            </a:xfrm>
            <a:prstGeom prst="rect">
              <a:avLst/>
            </a:prstGeom>
            <a:noFill/>
          </p:spPr>
          <p:txBody>
            <a:bodyPr wrap="square" rtlCol="0">
              <a:spAutoFit/>
            </a:bodyPr>
            <a:lstStyle/>
            <a:p>
              <a:r>
                <a:rPr lang="en-US" sz="2400" dirty="0"/>
                <a:t>                             or if </a:t>
              </a:r>
              <a:r>
                <a:rPr lang="en-US" sz="2400" b="1" dirty="0"/>
                <a:t>vector-b</a:t>
              </a:r>
              <a:r>
                <a:rPr lang="en-US" sz="2400" dirty="0"/>
                <a:t> is followed first then </a:t>
              </a:r>
              <a:r>
                <a:rPr lang="en-US" sz="2400" b="1" dirty="0"/>
                <a:t>vector-a</a:t>
              </a:r>
              <a:r>
                <a:rPr lang="en-US" sz="2400" dirty="0"/>
                <a:t>.  The end point is the same.  </a:t>
              </a:r>
            </a:p>
          </p:txBody>
        </p:sp>
      </p:grpSp>
      <p:sp>
        <p:nvSpPr>
          <p:cNvPr id="33" name="TextBox 32">
            <a:extLst>
              <a:ext uri="{FF2B5EF4-FFF2-40B4-BE49-F238E27FC236}">
                <a16:creationId xmlns:a16="http://schemas.microsoft.com/office/drawing/2014/main" id="{A1B05C00-EA63-441C-B135-ACAFE425E127}"/>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Geometric</a:t>
            </a:r>
          </a:p>
        </p:txBody>
      </p:sp>
      <p:sp>
        <p:nvSpPr>
          <p:cNvPr id="4" name="Slide Number Placeholder 3">
            <a:extLst>
              <a:ext uri="{FF2B5EF4-FFF2-40B4-BE49-F238E27FC236}">
                <a16:creationId xmlns:a16="http://schemas.microsoft.com/office/drawing/2014/main" id="{0B7C1435-A990-4834-8C93-A70A2C5846A8}"/>
              </a:ext>
            </a:extLst>
          </p:cNvPr>
          <p:cNvSpPr>
            <a:spLocks noGrp="1"/>
          </p:cNvSpPr>
          <p:nvPr>
            <p:ph type="sldNum" sz="quarter" idx="12"/>
          </p:nvPr>
        </p:nvSpPr>
        <p:spPr/>
        <p:txBody>
          <a:bodyPr/>
          <a:lstStyle/>
          <a:p>
            <a:fld id="{2ABD293D-5FC3-490B-AAA5-62A0FFBD4BDC}" type="slidenum">
              <a:rPr lang="en-US" smtClean="0"/>
              <a:t>11</a:t>
            </a:fld>
            <a:endParaRPr lang="en-US"/>
          </a:p>
        </p:txBody>
      </p:sp>
      <p:sp>
        <p:nvSpPr>
          <p:cNvPr id="6" name="TextBox 5">
            <a:extLst>
              <a:ext uri="{FF2B5EF4-FFF2-40B4-BE49-F238E27FC236}">
                <a16:creationId xmlns:a16="http://schemas.microsoft.com/office/drawing/2014/main" id="{8E0A45B5-C497-4123-B310-FC8CD6327264}"/>
              </a:ext>
            </a:extLst>
          </p:cNvPr>
          <p:cNvSpPr txBox="1"/>
          <p:nvPr/>
        </p:nvSpPr>
        <p:spPr>
          <a:xfrm>
            <a:off x="5381227" y="2245013"/>
            <a:ext cx="5703426" cy="1200329"/>
          </a:xfrm>
          <a:prstGeom prst="rect">
            <a:avLst/>
          </a:prstGeom>
          <a:noFill/>
        </p:spPr>
        <p:txBody>
          <a:bodyPr wrap="square" rtlCol="0">
            <a:spAutoFit/>
          </a:bodyPr>
          <a:lstStyle/>
          <a:p>
            <a:r>
              <a:rPr lang="en-US" sz="2400" dirty="0"/>
              <a:t>Vectors with the same magnitude and direction are considered to be the same vector.  They can be moved around at will…</a:t>
            </a:r>
          </a:p>
        </p:txBody>
      </p:sp>
    </p:spTree>
    <p:extLst>
      <p:ext uri="{BB962C8B-B14F-4D97-AF65-F5344CB8AC3E}">
        <p14:creationId xmlns:p14="http://schemas.microsoft.com/office/powerpoint/2010/main" val="116808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8B3419D0-8565-424C-A5D0-9182898D39FC}"/>
              </a:ext>
            </a:extLst>
          </p:cNvPr>
          <p:cNvSpPr/>
          <p:nvPr/>
        </p:nvSpPr>
        <p:spPr>
          <a:xfrm>
            <a:off x="4215955" y="4281633"/>
            <a:ext cx="239151" cy="245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B2CF155E-416F-47BA-8A52-CFFB2557D294}"/>
              </a:ext>
            </a:extLst>
          </p:cNvPr>
          <p:cNvCxnSpPr>
            <a:cxnSpLocks/>
          </p:cNvCxnSpPr>
          <p:nvPr/>
        </p:nvCxnSpPr>
        <p:spPr>
          <a:xfrm flipV="1">
            <a:off x="1463039" y="3291841"/>
            <a:ext cx="689317" cy="82647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CD519787-AD5E-4721-8F30-EB89CF58D8E7}"/>
              </a:ext>
            </a:extLst>
          </p:cNvPr>
          <p:cNvCxnSpPr>
            <a:cxnSpLocks/>
          </p:cNvCxnSpPr>
          <p:nvPr/>
        </p:nvCxnSpPr>
        <p:spPr>
          <a:xfrm flipV="1">
            <a:off x="2152356" y="2757268"/>
            <a:ext cx="1875692" cy="53457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A7F9008-A08A-48BB-B5C3-A648DDB6CB06}"/>
              </a:ext>
            </a:extLst>
          </p:cNvPr>
          <p:cNvCxnSpPr>
            <a:cxnSpLocks/>
          </p:cNvCxnSpPr>
          <p:nvPr/>
        </p:nvCxnSpPr>
        <p:spPr>
          <a:xfrm>
            <a:off x="3990533" y="2757268"/>
            <a:ext cx="356383" cy="167405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6334991-2FE3-402C-8110-CAA1A032ACA1}"/>
              </a:ext>
            </a:extLst>
          </p:cNvPr>
          <p:cNvSpPr txBox="1"/>
          <p:nvPr/>
        </p:nvSpPr>
        <p:spPr>
          <a:xfrm>
            <a:off x="1316192" y="3363462"/>
            <a:ext cx="378097" cy="461665"/>
          </a:xfrm>
          <a:prstGeom prst="rect">
            <a:avLst/>
          </a:prstGeom>
          <a:noFill/>
        </p:spPr>
        <p:txBody>
          <a:bodyPr wrap="square" rtlCol="0">
            <a:spAutoFit/>
          </a:bodyPr>
          <a:lstStyle/>
          <a:p>
            <a:r>
              <a:rPr lang="en-US" sz="2400" dirty="0"/>
              <a:t>x</a:t>
            </a:r>
          </a:p>
        </p:txBody>
      </p:sp>
      <p:sp>
        <p:nvSpPr>
          <p:cNvPr id="24" name="TextBox 23">
            <a:extLst>
              <a:ext uri="{FF2B5EF4-FFF2-40B4-BE49-F238E27FC236}">
                <a16:creationId xmlns:a16="http://schemas.microsoft.com/office/drawing/2014/main" id="{025437EC-8B64-4589-ABBC-22DB19B7D3BA}"/>
              </a:ext>
            </a:extLst>
          </p:cNvPr>
          <p:cNvSpPr txBox="1"/>
          <p:nvPr/>
        </p:nvSpPr>
        <p:spPr>
          <a:xfrm>
            <a:off x="2726785" y="2484231"/>
            <a:ext cx="378097" cy="461665"/>
          </a:xfrm>
          <a:prstGeom prst="rect">
            <a:avLst/>
          </a:prstGeom>
          <a:noFill/>
        </p:spPr>
        <p:txBody>
          <a:bodyPr wrap="square" rtlCol="0">
            <a:spAutoFit/>
          </a:bodyPr>
          <a:lstStyle/>
          <a:p>
            <a:r>
              <a:rPr lang="en-US" sz="2400" dirty="0"/>
              <a:t>y</a:t>
            </a:r>
          </a:p>
        </p:txBody>
      </p:sp>
      <p:sp>
        <p:nvSpPr>
          <p:cNvPr id="25" name="TextBox 24">
            <a:extLst>
              <a:ext uri="{FF2B5EF4-FFF2-40B4-BE49-F238E27FC236}">
                <a16:creationId xmlns:a16="http://schemas.microsoft.com/office/drawing/2014/main" id="{A504C943-B9A1-43B3-8114-DFEA7A46D70E}"/>
              </a:ext>
            </a:extLst>
          </p:cNvPr>
          <p:cNvSpPr txBox="1"/>
          <p:nvPr/>
        </p:nvSpPr>
        <p:spPr>
          <a:xfrm>
            <a:off x="4346916" y="3243414"/>
            <a:ext cx="378097" cy="461665"/>
          </a:xfrm>
          <a:prstGeom prst="rect">
            <a:avLst/>
          </a:prstGeom>
          <a:noFill/>
        </p:spPr>
        <p:txBody>
          <a:bodyPr wrap="square" rtlCol="0">
            <a:spAutoFit/>
          </a:bodyPr>
          <a:lstStyle/>
          <a:p>
            <a:r>
              <a:rPr lang="en-US" sz="2400" dirty="0"/>
              <a:t>z</a:t>
            </a:r>
          </a:p>
        </p:txBody>
      </p:sp>
      <p:sp>
        <p:nvSpPr>
          <p:cNvPr id="30" name="Oval 29">
            <a:extLst>
              <a:ext uri="{FF2B5EF4-FFF2-40B4-BE49-F238E27FC236}">
                <a16:creationId xmlns:a16="http://schemas.microsoft.com/office/drawing/2014/main" id="{CED3639C-96ED-4D52-9400-AF08FDA1AC42}"/>
              </a:ext>
            </a:extLst>
          </p:cNvPr>
          <p:cNvSpPr/>
          <p:nvPr/>
        </p:nvSpPr>
        <p:spPr>
          <a:xfrm>
            <a:off x="1336318" y="3985292"/>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2379972-2FFB-47F4-947A-501D31AD6067}"/>
              </a:ext>
            </a:extLst>
          </p:cNvPr>
          <p:cNvSpPr txBox="1"/>
          <p:nvPr/>
        </p:nvSpPr>
        <p:spPr>
          <a:xfrm>
            <a:off x="911751" y="4231032"/>
            <a:ext cx="643036" cy="369332"/>
          </a:xfrm>
          <a:prstGeom prst="rect">
            <a:avLst/>
          </a:prstGeom>
          <a:noFill/>
        </p:spPr>
        <p:txBody>
          <a:bodyPr wrap="square" rtlCol="0">
            <a:spAutoFit/>
          </a:bodyPr>
          <a:lstStyle/>
          <a:p>
            <a:r>
              <a:rPr lang="en-US" dirty="0"/>
              <a:t>Start</a:t>
            </a:r>
          </a:p>
        </p:txBody>
      </p:sp>
      <p:sp>
        <p:nvSpPr>
          <p:cNvPr id="33" name="TextBox 32">
            <a:extLst>
              <a:ext uri="{FF2B5EF4-FFF2-40B4-BE49-F238E27FC236}">
                <a16:creationId xmlns:a16="http://schemas.microsoft.com/office/drawing/2014/main" id="{3CC13746-3C15-41B3-8C9B-E620C9407346}"/>
              </a:ext>
            </a:extLst>
          </p:cNvPr>
          <p:cNvSpPr txBox="1"/>
          <p:nvPr/>
        </p:nvSpPr>
        <p:spPr>
          <a:xfrm>
            <a:off x="4403495" y="4506023"/>
            <a:ext cx="643036" cy="369332"/>
          </a:xfrm>
          <a:prstGeom prst="rect">
            <a:avLst/>
          </a:prstGeom>
          <a:noFill/>
        </p:spPr>
        <p:txBody>
          <a:bodyPr wrap="square" rtlCol="0">
            <a:spAutoFit/>
          </a:bodyPr>
          <a:lstStyle/>
          <a:p>
            <a:r>
              <a:rPr lang="en-US" dirty="0"/>
              <a:t>End</a:t>
            </a:r>
          </a:p>
        </p:txBody>
      </p:sp>
      <p:sp>
        <p:nvSpPr>
          <p:cNvPr id="34" name="TextBox 33">
            <a:extLst>
              <a:ext uri="{FF2B5EF4-FFF2-40B4-BE49-F238E27FC236}">
                <a16:creationId xmlns:a16="http://schemas.microsoft.com/office/drawing/2014/main" id="{975FE0D5-AA50-4A81-8CDF-808E2CEB62A5}"/>
              </a:ext>
            </a:extLst>
          </p:cNvPr>
          <p:cNvSpPr txBox="1"/>
          <p:nvPr/>
        </p:nvSpPr>
        <p:spPr>
          <a:xfrm>
            <a:off x="1026274" y="1011675"/>
            <a:ext cx="10139452" cy="461665"/>
          </a:xfrm>
          <a:prstGeom prst="rect">
            <a:avLst/>
          </a:prstGeom>
          <a:noFill/>
        </p:spPr>
        <p:txBody>
          <a:bodyPr wrap="square" rtlCol="0">
            <a:spAutoFit/>
          </a:bodyPr>
          <a:lstStyle/>
          <a:p>
            <a:r>
              <a:rPr lang="en-US" sz="2400" dirty="0"/>
              <a:t>Now let’s look at three vectors to get from the start point to the end point.  </a:t>
            </a:r>
          </a:p>
        </p:txBody>
      </p:sp>
      <p:grpSp>
        <p:nvGrpSpPr>
          <p:cNvPr id="37" name="Group 36">
            <a:extLst>
              <a:ext uri="{FF2B5EF4-FFF2-40B4-BE49-F238E27FC236}">
                <a16:creationId xmlns:a16="http://schemas.microsoft.com/office/drawing/2014/main" id="{A40D2A67-F313-48E5-8592-3D1303989F46}"/>
              </a:ext>
            </a:extLst>
          </p:cNvPr>
          <p:cNvGrpSpPr/>
          <p:nvPr/>
        </p:nvGrpSpPr>
        <p:grpSpPr>
          <a:xfrm>
            <a:off x="1026274" y="1445204"/>
            <a:ext cx="10442472" cy="3399836"/>
            <a:chOff x="1026274" y="1445204"/>
            <a:chExt cx="10442472" cy="3399836"/>
          </a:xfrm>
        </p:grpSpPr>
        <p:grpSp>
          <p:nvGrpSpPr>
            <p:cNvPr id="35" name="Group 34">
              <a:extLst>
                <a:ext uri="{FF2B5EF4-FFF2-40B4-BE49-F238E27FC236}">
                  <a16:creationId xmlns:a16="http://schemas.microsoft.com/office/drawing/2014/main" id="{283F7056-6999-46A4-9C05-C62DBD0E5D73}"/>
                </a:ext>
              </a:extLst>
            </p:cNvPr>
            <p:cNvGrpSpPr/>
            <p:nvPr/>
          </p:nvGrpSpPr>
          <p:grpSpPr>
            <a:xfrm>
              <a:off x="1463039" y="2821745"/>
              <a:ext cx="2787939" cy="2023295"/>
              <a:chOff x="1463039" y="2821745"/>
              <a:chExt cx="2787939" cy="2023295"/>
            </a:xfrm>
          </p:grpSpPr>
          <p:cxnSp>
            <p:nvCxnSpPr>
              <p:cNvPr id="10" name="Straight Arrow Connector 9">
                <a:extLst>
                  <a:ext uri="{FF2B5EF4-FFF2-40B4-BE49-F238E27FC236}">
                    <a16:creationId xmlns:a16="http://schemas.microsoft.com/office/drawing/2014/main" id="{598B6F5A-DC50-4BAD-BDCC-4B26C12C8508}"/>
                  </a:ext>
                </a:extLst>
              </p:cNvPr>
              <p:cNvCxnSpPr>
                <a:cxnSpLocks/>
                <a:endCxn id="31" idx="2"/>
              </p:cNvCxnSpPr>
              <p:nvPr/>
            </p:nvCxnSpPr>
            <p:spPr>
              <a:xfrm>
                <a:off x="1463039" y="4118317"/>
                <a:ext cx="2752916" cy="286186"/>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F2BB1E6-6356-47B7-AEE2-DC13E3C55927}"/>
                  </a:ext>
                </a:extLst>
              </p:cNvPr>
              <p:cNvCxnSpPr>
                <a:cxnSpLocks/>
              </p:cNvCxnSpPr>
              <p:nvPr/>
            </p:nvCxnSpPr>
            <p:spPr>
              <a:xfrm flipV="1">
                <a:off x="1463039" y="2821745"/>
                <a:ext cx="2527493" cy="1257889"/>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ADF174C-18EF-482A-AF2D-14DE28866A3E}"/>
                  </a:ext>
                </a:extLst>
              </p:cNvPr>
              <p:cNvCxnSpPr>
                <a:cxnSpLocks/>
                <a:endCxn id="31" idx="1"/>
              </p:cNvCxnSpPr>
              <p:nvPr/>
            </p:nvCxnSpPr>
            <p:spPr>
              <a:xfrm>
                <a:off x="2231873" y="3330525"/>
                <a:ext cx="2019105" cy="987096"/>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D8ED3A7-1F67-4D4E-B222-09B719ABE863}"/>
                  </a:ext>
                </a:extLst>
              </p:cNvPr>
              <p:cNvSpPr txBox="1"/>
              <p:nvPr/>
            </p:nvSpPr>
            <p:spPr>
              <a:xfrm rot="358738">
                <a:off x="2198217" y="4383375"/>
                <a:ext cx="1460080" cy="461665"/>
              </a:xfrm>
              <a:prstGeom prst="rect">
                <a:avLst/>
              </a:prstGeom>
              <a:noFill/>
            </p:spPr>
            <p:txBody>
              <a:bodyPr wrap="square" rtlCol="0">
                <a:spAutoFit/>
              </a:bodyPr>
              <a:lstStyle/>
              <a:p>
                <a:r>
                  <a:rPr lang="en-US" sz="2400" dirty="0"/>
                  <a:t>x + y + z</a:t>
                </a:r>
              </a:p>
            </p:txBody>
          </p:sp>
          <p:sp>
            <p:nvSpPr>
              <p:cNvPr id="27" name="TextBox 26">
                <a:extLst>
                  <a:ext uri="{FF2B5EF4-FFF2-40B4-BE49-F238E27FC236}">
                    <a16:creationId xmlns:a16="http://schemas.microsoft.com/office/drawing/2014/main" id="{156BB2D5-64B4-4A31-AE0E-4DBF71085427}"/>
                  </a:ext>
                </a:extLst>
              </p:cNvPr>
              <p:cNvSpPr txBox="1"/>
              <p:nvPr/>
            </p:nvSpPr>
            <p:spPr>
              <a:xfrm rot="19906372">
                <a:off x="1943718" y="3556055"/>
                <a:ext cx="838900" cy="461665"/>
              </a:xfrm>
              <a:prstGeom prst="rect">
                <a:avLst/>
              </a:prstGeom>
              <a:noFill/>
            </p:spPr>
            <p:txBody>
              <a:bodyPr wrap="square" rtlCol="0">
                <a:spAutoFit/>
              </a:bodyPr>
              <a:lstStyle/>
              <a:p>
                <a:r>
                  <a:rPr lang="en-US" sz="2400" dirty="0">
                    <a:solidFill>
                      <a:srgbClr val="7030A0"/>
                    </a:solidFill>
                  </a:rPr>
                  <a:t>x + y</a:t>
                </a:r>
              </a:p>
            </p:txBody>
          </p:sp>
          <p:sp>
            <p:nvSpPr>
              <p:cNvPr id="28" name="TextBox 27">
                <a:extLst>
                  <a:ext uri="{FF2B5EF4-FFF2-40B4-BE49-F238E27FC236}">
                    <a16:creationId xmlns:a16="http://schemas.microsoft.com/office/drawing/2014/main" id="{CCCEB3BF-3272-4DB1-9C20-EEBF6188A9B0}"/>
                  </a:ext>
                </a:extLst>
              </p:cNvPr>
              <p:cNvSpPr txBox="1"/>
              <p:nvPr/>
            </p:nvSpPr>
            <p:spPr>
              <a:xfrm rot="1857381">
                <a:off x="3142960" y="3543971"/>
                <a:ext cx="870208" cy="461665"/>
              </a:xfrm>
              <a:prstGeom prst="rect">
                <a:avLst/>
              </a:prstGeom>
              <a:noFill/>
            </p:spPr>
            <p:txBody>
              <a:bodyPr wrap="square" rtlCol="0">
                <a:spAutoFit/>
              </a:bodyPr>
              <a:lstStyle/>
              <a:p>
                <a:r>
                  <a:rPr lang="en-US" sz="2400" dirty="0">
                    <a:solidFill>
                      <a:srgbClr val="00B050"/>
                    </a:solidFill>
                  </a:rPr>
                  <a:t>y + z</a:t>
                </a:r>
              </a:p>
            </p:txBody>
          </p:sp>
        </p:grpSp>
        <p:sp>
          <p:nvSpPr>
            <p:cNvPr id="36" name="TextBox 35">
              <a:extLst>
                <a:ext uri="{FF2B5EF4-FFF2-40B4-BE49-F238E27FC236}">
                  <a16:creationId xmlns:a16="http://schemas.microsoft.com/office/drawing/2014/main" id="{FF44D588-6E24-462D-B68C-21E93AD6B9D1}"/>
                </a:ext>
              </a:extLst>
            </p:cNvPr>
            <p:cNvSpPr txBox="1"/>
            <p:nvPr/>
          </p:nvSpPr>
          <p:spPr>
            <a:xfrm>
              <a:off x="1026274" y="1445204"/>
              <a:ext cx="10442472" cy="461665"/>
            </a:xfrm>
            <a:prstGeom prst="rect">
              <a:avLst/>
            </a:prstGeom>
            <a:noFill/>
          </p:spPr>
          <p:txBody>
            <a:bodyPr wrap="square" rtlCol="0">
              <a:spAutoFit/>
            </a:bodyPr>
            <a:lstStyle/>
            <a:p>
              <a:r>
                <a:rPr lang="en-US" sz="2400" dirty="0"/>
                <a:t>There are several “routes” that can be taken to get from the start to end…</a:t>
              </a:r>
            </a:p>
          </p:txBody>
        </p:sp>
      </p:grpSp>
      <p:grpSp>
        <p:nvGrpSpPr>
          <p:cNvPr id="4" name="Group 3">
            <a:extLst>
              <a:ext uri="{FF2B5EF4-FFF2-40B4-BE49-F238E27FC236}">
                <a16:creationId xmlns:a16="http://schemas.microsoft.com/office/drawing/2014/main" id="{2FF24078-1E96-4569-9672-FDC3BFD43565}"/>
              </a:ext>
            </a:extLst>
          </p:cNvPr>
          <p:cNvGrpSpPr/>
          <p:nvPr/>
        </p:nvGrpSpPr>
        <p:grpSpPr>
          <a:xfrm>
            <a:off x="5272147" y="3048638"/>
            <a:ext cx="5603661" cy="1463827"/>
            <a:chOff x="5272147" y="3048638"/>
            <a:chExt cx="5603661" cy="1463827"/>
          </a:xfrm>
        </p:grpSpPr>
        <p:sp>
          <p:nvSpPr>
            <p:cNvPr id="29" name="TextBox 28">
              <a:extLst>
                <a:ext uri="{FF2B5EF4-FFF2-40B4-BE49-F238E27FC236}">
                  <a16:creationId xmlns:a16="http://schemas.microsoft.com/office/drawing/2014/main" id="{8A9913FE-A6B8-44FB-B88F-F9268ACC5C6B}"/>
                </a:ext>
              </a:extLst>
            </p:cNvPr>
            <p:cNvSpPr txBox="1"/>
            <p:nvPr/>
          </p:nvSpPr>
          <p:spPr>
            <a:xfrm>
              <a:off x="5790286" y="4050800"/>
              <a:ext cx="4307060" cy="461665"/>
            </a:xfrm>
            <a:prstGeom prst="rect">
              <a:avLst/>
            </a:prstGeom>
            <a:noFill/>
          </p:spPr>
          <p:txBody>
            <a:bodyPr wrap="square" rtlCol="0">
              <a:spAutoFit/>
            </a:bodyPr>
            <a:lstStyle/>
            <a:p>
              <a:pPr algn="ctr"/>
              <a:r>
                <a:rPr lang="en-US" sz="2400" b="1" dirty="0"/>
                <a:t>x  +  (</a:t>
              </a:r>
              <a:r>
                <a:rPr lang="en-US" sz="2400" b="1" dirty="0">
                  <a:solidFill>
                    <a:srgbClr val="00B050"/>
                  </a:solidFill>
                </a:rPr>
                <a:t>y  +  z</a:t>
              </a:r>
              <a:r>
                <a:rPr lang="en-US" sz="2400" b="1" dirty="0"/>
                <a:t>)   =   (</a:t>
              </a:r>
              <a:r>
                <a:rPr lang="en-US" sz="2400" b="1" dirty="0">
                  <a:solidFill>
                    <a:srgbClr val="7030A0"/>
                  </a:solidFill>
                </a:rPr>
                <a:t>x  +  y</a:t>
              </a:r>
              <a:r>
                <a:rPr lang="en-US" sz="2400" b="1" dirty="0"/>
                <a:t>)  +  z</a:t>
              </a:r>
            </a:p>
          </p:txBody>
        </p:sp>
        <p:sp>
          <p:nvSpPr>
            <p:cNvPr id="42" name="TextBox 41">
              <a:extLst>
                <a:ext uri="{FF2B5EF4-FFF2-40B4-BE49-F238E27FC236}">
                  <a16:creationId xmlns:a16="http://schemas.microsoft.com/office/drawing/2014/main" id="{8EED2DDA-E6A8-4219-9AF2-12AF60236DAE}"/>
                </a:ext>
              </a:extLst>
            </p:cNvPr>
            <p:cNvSpPr txBox="1"/>
            <p:nvPr/>
          </p:nvSpPr>
          <p:spPr>
            <a:xfrm>
              <a:off x="5272147" y="3048638"/>
              <a:ext cx="5603661" cy="830997"/>
            </a:xfrm>
            <a:prstGeom prst="rect">
              <a:avLst/>
            </a:prstGeom>
            <a:noFill/>
          </p:spPr>
          <p:txBody>
            <a:bodyPr wrap="square" rtlCol="0">
              <a:spAutoFit/>
            </a:bodyPr>
            <a:lstStyle/>
            <a:p>
              <a:r>
                <a:rPr lang="en-US" sz="2400" dirty="0"/>
                <a:t>This fact enables the establishment of the </a:t>
              </a:r>
              <a:r>
                <a:rPr lang="en-US" sz="2400" b="1" dirty="0"/>
                <a:t>Associative Law</a:t>
              </a:r>
              <a:r>
                <a:rPr lang="en-US" sz="2400" dirty="0"/>
                <a:t> for vectors:</a:t>
              </a:r>
            </a:p>
          </p:txBody>
        </p:sp>
      </p:grpSp>
      <p:sp>
        <p:nvSpPr>
          <p:cNvPr id="9" name="Freeform: Shape 8">
            <a:extLst>
              <a:ext uri="{FF2B5EF4-FFF2-40B4-BE49-F238E27FC236}">
                <a16:creationId xmlns:a16="http://schemas.microsoft.com/office/drawing/2014/main" id="{317181FC-53E2-4E1D-B990-323A7F3DF288}"/>
              </a:ext>
            </a:extLst>
          </p:cNvPr>
          <p:cNvSpPr/>
          <p:nvPr/>
        </p:nvSpPr>
        <p:spPr>
          <a:xfrm>
            <a:off x="1477108" y="3291840"/>
            <a:ext cx="2771335" cy="1041009"/>
          </a:xfrm>
          <a:custGeom>
            <a:avLst/>
            <a:gdLst>
              <a:gd name="connsiteX0" fmla="*/ 0 w 2771335"/>
              <a:gd name="connsiteY0" fmla="*/ 801858 h 1041009"/>
              <a:gd name="connsiteX1" fmla="*/ 689317 w 2771335"/>
              <a:gd name="connsiteY1" fmla="*/ 0 h 1041009"/>
              <a:gd name="connsiteX2" fmla="*/ 2771335 w 2771335"/>
              <a:gd name="connsiteY2" fmla="*/ 1041009 h 1041009"/>
            </a:gdLst>
            <a:ahLst/>
            <a:cxnLst>
              <a:cxn ang="0">
                <a:pos x="connsiteX0" y="connsiteY0"/>
              </a:cxn>
              <a:cxn ang="0">
                <a:pos x="connsiteX1" y="connsiteY1"/>
              </a:cxn>
              <a:cxn ang="0">
                <a:pos x="connsiteX2" y="connsiteY2"/>
              </a:cxn>
            </a:cxnLst>
            <a:rect l="l" t="t" r="r" b="b"/>
            <a:pathLst>
              <a:path w="2771335" h="1041009">
                <a:moveTo>
                  <a:pt x="0" y="801858"/>
                </a:moveTo>
                <a:lnTo>
                  <a:pt x="689317" y="0"/>
                </a:lnTo>
                <a:lnTo>
                  <a:pt x="2771335" y="1041009"/>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F72EA42-7C77-4C9D-9A07-7914096F830B}"/>
              </a:ext>
            </a:extLst>
          </p:cNvPr>
          <p:cNvSpPr/>
          <p:nvPr/>
        </p:nvSpPr>
        <p:spPr>
          <a:xfrm>
            <a:off x="1477108" y="2799471"/>
            <a:ext cx="2855741" cy="1533378"/>
          </a:xfrm>
          <a:custGeom>
            <a:avLst/>
            <a:gdLst>
              <a:gd name="connsiteX0" fmla="*/ 0 w 2855741"/>
              <a:gd name="connsiteY0" fmla="*/ 1266092 h 1533378"/>
              <a:gd name="connsiteX1" fmla="*/ 2504049 w 2855741"/>
              <a:gd name="connsiteY1" fmla="*/ 0 h 1533378"/>
              <a:gd name="connsiteX2" fmla="*/ 2855741 w 2855741"/>
              <a:gd name="connsiteY2" fmla="*/ 1533378 h 1533378"/>
            </a:gdLst>
            <a:ahLst/>
            <a:cxnLst>
              <a:cxn ang="0">
                <a:pos x="connsiteX0" y="connsiteY0"/>
              </a:cxn>
              <a:cxn ang="0">
                <a:pos x="connsiteX1" y="connsiteY1"/>
              </a:cxn>
              <a:cxn ang="0">
                <a:pos x="connsiteX2" y="connsiteY2"/>
              </a:cxn>
            </a:cxnLst>
            <a:rect l="l" t="t" r="r" b="b"/>
            <a:pathLst>
              <a:path w="2855741" h="1533378">
                <a:moveTo>
                  <a:pt x="0" y="1266092"/>
                </a:moveTo>
                <a:lnTo>
                  <a:pt x="2504049" y="0"/>
                </a:lnTo>
                <a:lnTo>
                  <a:pt x="2855741" y="1533378"/>
                </a:lnTo>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7F2006E1-EA36-4725-8FD6-1F9AA6671663}"/>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Geometric</a:t>
            </a:r>
          </a:p>
        </p:txBody>
      </p:sp>
      <p:sp>
        <p:nvSpPr>
          <p:cNvPr id="2" name="Slide Number Placeholder 1">
            <a:extLst>
              <a:ext uri="{FF2B5EF4-FFF2-40B4-BE49-F238E27FC236}">
                <a16:creationId xmlns:a16="http://schemas.microsoft.com/office/drawing/2014/main" id="{33F6CE75-2F0B-4BCF-9A31-ADF1A8DC89FD}"/>
              </a:ext>
            </a:extLst>
          </p:cNvPr>
          <p:cNvSpPr>
            <a:spLocks noGrp="1"/>
          </p:cNvSpPr>
          <p:nvPr>
            <p:ph type="sldNum" sz="quarter" idx="12"/>
          </p:nvPr>
        </p:nvSpPr>
        <p:spPr>
          <a:xfrm>
            <a:off x="8535671" y="6406222"/>
            <a:ext cx="2743200" cy="365125"/>
          </a:xfrm>
        </p:spPr>
        <p:txBody>
          <a:bodyPr/>
          <a:lstStyle/>
          <a:p>
            <a:fld id="{2ABD293D-5FC3-490B-AAA5-62A0FFBD4BDC}" type="slidenum">
              <a:rPr lang="en-US" smtClean="0"/>
              <a:t>12</a:t>
            </a:fld>
            <a:endParaRPr lang="en-US"/>
          </a:p>
        </p:txBody>
      </p:sp>
      <p:grpSp>
        <p:nvGrpSpPr>
          <p:cNvPr id="7" name="Group 6">
            <a:extLst>
              <a:ext uri="{FF2B5EF4-FFF2-40B4-BE49-F238E27FC236}">
                <a16:creationId xmlns:a16="http://schemas.microsoft.com/office/drawing/2014/main" id="{2767215A-1CD4-419D-96DA-8957F368D396}"/>
              </a:ext>
            </a:extLst>
          </p:cNvPr>
          <p:cNvGrpSpPr/>
          <p:nvPr/>
        </p:nvGrpSpPr>
        <p:grpSpPr>
          <a:xfrm>
            <a:off x="1231784" y="3361776"/>
            <a:ext cx="6599233" cy="1333243"/>
            <a:chOff x="1231784" y="3361776"/>
            <a:chExt cx="6599233" cy="1333243"/>
          </a:xfrm>
        </p:grpSpPr>
        <p:sp>
          <p:nvSpPr>
            <p:cNvPr id="5" name="Oval 4">
              <a:extLst>
                <a:ext uri="{FF2B5EF4-FFF2-40B4-BE49-F238E27FC236}">
                  <a16:creationId xmlns:a16="http://schemas.microsoft.com/office/drawing/2014/main" id="{98DA2B19-1A3F-4F10-911E-5638EBA63D24}"/>
                </a:ext>
              </a:extLst>
            </p:cNvPr>
            <p:cNvSpPr/>
            <p:nvPr/>
          </p:nvSpPr>
          <p:spPr>
            <a:xfrm>
              <a:off x="1231784" y="3361776"/>
              <a:ext cx="474108" cy="49759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77A59C27-F593-4E59-8DEF-3BD52AB65477}"/>
                </a:ext>
              </a:extLst>
            </p:cNvPr>
            <p:cNvSpPr/>
            <p:nvPr/>
          </p:nvSpPr>
          <p:spPr>
            <a:xfrm rot="1146559">
              <a:off x="3056408" y="3513408"/>
              <a:ext cx="931582" cy="49759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CC4269A-108D-47F8-8B4F-75D92E7A3480}"/>
                </a:ext>
              </a:extLst>
            </p:cNvPr>
            <p:cNvSpPr/>
            <p:nvPr/>
          </p:nvSpPr>
          <p:spPr>
            <a:xfrm>
              <a:off x="5993035" y="3864022"/>
              <a:ext cx="1837982" cy="83099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1608C6BF-67F6-408D-8430-45E0AE368C9B}"/>
              </a:ext>
            </a:extLst>
          </p:cNvPr>
          <p:cNvGrpSpPr/>
          <p:nvPr/>
        </p:nvGrpSpPr>
        <p:grpSpPr>
          <a:xfrm>
            <a:off x="1872748" y="3247374"/>
            <a:ext cx="8034523" cy="1456468"/>
            <a:chOff x="1872748" y="3247374"/>
            <a:chExt cx="8034523" cy="1456468"/>
          </a:xfrm>
        </p:grpSpPr>
        <p:sp>
          <p:nvSpPr>
            <p:cNvPr id="43" name="Oval 42">
              <a:extLst>
                <a:ext uri="{FF2B5EF4-FFF2-40B4-BE49-F238E27FC236}">
                  <a16:creationId xmlns:a16="http://schemas.microsoft.com/office/drawing/2014/main" id="{0FB0CF20-9C50-4C88-89F0-FF044DF4A972}"/>
                </a:ext>
              </a:extLst>
            </p:cNvPr>
            <p:cNvSpPr/>
            <p:nvPr/>
          </p:nvSpPr>
          <p:spPr>
            <a:xfrm>
              <a:off x="4265086" y="3247374"/>
              <a:ext cx="474108" cy="49759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7397D721-B57C-4697-97F4-28814ED5A28F}"/>
                </a:ext>
              </a:extLst>
            </p:cNvPr>
            <p:cNvSpPr/>
            <p:nvPr/>
          </p:nvSpPr>
          <p:spPr>
            <a:xfrm rot="19948012">
              <a:off x="1872748" y="3567778"/>
              <a:ext cx="963416" cy="49759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79F9C803-55B3-40B5-A625-5B31CDC842EB}"/>
                </a:ext>
              </a:extLst>
            </p:cNvPr>
            <p:cNvSpPr/>
            <p:nvPr/>
          </p:nvSpPr>
          <p:spPr>
            <a:xfrm>
              <a:off x="8069289" y="3872845"/>
              <a:ext cx="1837982" cy="830997"/>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4803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2A6D8E51-BF93-42F2-97F9-5B76059D5FEB}"/>
              </a:ext>
            </a:extLst>
          </p:cNvPr>
          <p:cNvCxnSpPr>
            <a:cxnSpLocks/>
          </p:cNvCxnSpPr>
          <p:nvPr/>
        </p:nvCxnSpPr>
        <p:spPr>
          <a:xfrm flipV="1">
            <a:off x="2153244" y="4194434"/>
            <a:ext cx="245852" cy="96142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01A0CB5-6CFA-4FFF-AC7F-2BA91BBDD4E2}"/>
              </a:ext>
            </a:extLst>
          </p:cNvPr>
          <p:cNvSpPr txBox="1"/>
          <p:nvPr/>
        </p:nvSpPr>
        <p:spPr>
          <a:xfrm>
            <a:off x="1898073" y="4506821"/>
            <a:ext cx="378097" cy="461665"/>
          </a:xfrm>
          <a:prstGeom prst="rect">
            <a:avLst/>
          </a:prstGeom>
          <a:noFill/>
        </p:spPr>
        <p:txBody>
          <a:bodyPr wrap="square" rtlCol="0">
            <a:spAutoFit/>
          </a:bodyPr>
          <a:lstStyle/>
          <a:p>
            <a:r>
              <a:rPr lang="en-US" sz="2400" dirty="0"/>
              <a:t>a</a:t>
            </a:r>
          </a:p>
        </p:txBody>
      </p:sp>
      <p:sp>
        <p:nvSpPr>
          <p:cNvPr id="8" name="Oval 7">
            <a:extLst>
              <a:ext uri="{FF2B5EF4-FFF2-40B4-BE49-F238E27FC236}">
                <a16:creationId xmlns:a16="http://schemas.microsoft.com/office/drawing/2014/main" id="{016B3B62-8B0A-428D-A4CB-BA1A4DED06E2}"/>
              </a:ext>
            </a:extLst>
          </p:cNvPr>
          <p:cNvSpPr/>
          <p:nvPr/>
        </p:nvSpPr>
        <p:spPr>
          <a:xfrm>
            <a:off x="3691444" y="3464003"/>
            <a:ext cx="239151" cy="245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3CF6500-EE11-46BD-94BC-EA47522713FD}"/>
              </a:ext>
            </a:extLst>
          </p:cNvPr>
          <p:cNvSpPr/>
          <p:nvPr/>
        </p:nvSpPr>
        <p:spPr>
          <a:xfrm>
            <a:off x="2016802" y="504635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31F9C4F-B9D0-4819-8D26-1B91AE1E368D}"/>
              </a:ext>
            </a:extLst>
          </p:cNvPr>
          <p:cNvCxnSpPr>
            <a:cxnSpLocks/>
          </p:cNvCxnSpPr>
          <p:nvPr/>
        </p:nvCxnSpPr>
        <p:spPr>
          <a:xfrm flipV="1">
            <a:off x="1450288" y="1468191"/>
            <a:ext cx="1412993" cy="63422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4CD4949-9D4B-4EBE-A9D6-FF140F06441B}"/>
              </a:ext>
            </a:extLst>
          </p:cNvPr>
          <p:cNvSpPr txBox="1"/>
          <p:nvPr/>
        </p:nvSpPr>
        <p:spPr>
          <a:xfrm>
            <a:off x="1898074" y="1271083"/>
            <a:ext cx="378097" cy="461665"/>
          </a:xfrm>
          <a:prstGeom prst="rect">
            <a:avLst/>
          </a:prstGeom>
          <a:noFill/>
        </p:spPr>
        <p:txBody>
          <a:bodyPr wrap="square" rtlCol="0">
            <a:spAutoFit/>
          </a:bodyPr>
          <a:lstStyle/>
          <a:p>
            <a:r>
              <a:rPr lang="en-US" sz="2400" dirty="0"/>
              <a:t>b</a:t>
            </a:r>
          </a:p>
        </p:txBody>
      </p:sp>
      <p:sp>
        <p:nvSpPr>
          <p:cNvPr id="16" name="TextBox 15">
            <a:extLst>
              <a:ext uri="{FF2B5EF4-FFF2-40B4-BE49-F238E27FC236}">
                <a16:creationId xmlns:a16="http://schemas.microsoft.com/office/drawing/2014/main" id="{8143F6E5-FA3D-498D-B1F8-DAB8C455306F}"/>
              </a:ext>
            </a:extLst>
          </p:cNvPr>
          <p:cNvSpPr txBox="1"/>
          <p:nvPr/>
        </p:nvSpPr>
        <p:spPr>
          <a:xfrm>
            <a:off x="4569711" y="2023639"/>
            <a:ext cx="5880295" cy="461665"/>
          </a:xfrm>
          <a:prstGeom prst="rect">
            <a:avLst/>
          </a:prstGeom>
          <a:noFill/>
        </p:spPr>
        <p:txBody>
          <a:bodyPr wrap="square" rtlCol="0">
            <a:spAutoFit/>
          </a:bodyPr>
          <a:lstStyle/>
          <a:p>
            <a:r>
              <a:rPr lang="en-US" sz="2400" dirty="0"/>
              <a:t>Vectors can be positive or negative.</a:t>
            </a:r>
          </a:p>
        </p:txBody>
      </p:sp>
      <p:grpSp>
        <p:nvGrpSpPr>
          <p:cNvPr id="3" name="Group 2">
            <a:extLst>
              <a:ext uri="{FF2B5EF4-FFF2-40B4-BE49-F238E27FC236}">
                <a16:creationId xmlns:a16="http://schemas.microsoft.com/office/drawing/2014/main" id="{0ED0A3D8-451B-45BE-9712-DA7E2141AA4E}"/>
              </a:ext>
            </a:extLst>
          </p:cNvPr>
          <p:cNvGrpSpPr/>
          <p:nvPr/>
        </p:nvGrpSpPr>
        <p:grpSpPr>
          <a:xfrm>
            <a:off x="1601175" y="1732748"/>
            <a:ext cx="9633179" cy="1750457"/>
            <a:chOff x="1601175" y="1732748"/>
            <a:chExt cx="9633179" cy="1750457"/>
          </a:xfrm>
        </p:grpSpPr>
        <p:cxnSp>
          <p:nvCxnSpPr>
            <p:cNvPr id="15" name="Straight Arrow Connector 14">
              <a:extLst>
                <a:ext uri="{FF2B5EF4-FFF2-40B4-BE49-F238E27FC236}">
                  <a16:creationId xmlns:a16="http://schemas.microsoft.com/office/drawing/2014/main" id="{ACAD8568-72E1-409C-9491-C9E7676608DA}"/>
                </a:ext>
              </a:extLst>
            </p:cNvPr>
            <p:cNvCxnSpPr>
              <a:cxnSpLocks/>
            </p:cNvCxnSpPr>
            <p:nvPr/>
          </p:nvCxnSpPr>
          <p:spPr>
            <a:xfrm flipH="1">
              <a:off x="1601175" y="1732748"/>
              <a:ext cx="1377348" cy="64824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EE0DABB-9F69-4F8D-82B4-2A8B33D0E41E}"/>
                </a:ext>
              </a:extLst>
            </p:cNvPr>
            <p:cNvSpPr txBox="1"/>
            <p:nvPr/>
          </p:nvSpPr>
          <p:spPr>
            <a:xfrm>
              <a:off x="2200392" y="2088951"/>
              <a:ext cx="623723" cy="461665"/>
            </a:xfrm>
            <a:prstGeom prst="rect">
              <a:avLst/>
            </a:prstGeom>
            <a:noFill/>
          </p:spPr>
          <p:txBody>
            <a:bodyPr wrap="square" rtlCol="0">
              <a:spAutoFit/>
            </a:bodyPr>
            <a:lstStyle/>
            <a:p>
              <a:r>
                <a:rPr lang="en-US" sz="2400" dirty="0"/>
                <a:t>- b</a:t>
              </a:r>
            </a:p>
          </p:txBody>
        </p:sp>
        <p:sp>
          <p:nvSpPr>
            <p:cNvPr id="18" name="TextBox 17">
              <a:extLst>
                <a:ext uri="{FF2B5EF4-FFF2-40B4-BE49-F238E27FC236}">
                  <a16:creationId xmlns:a16="http://schemas.microsoft.com/office/drawing/2014/main" id="{34C2396C-7531-4CAE-B9AB-9872C0C92F1F}"/>
                </a:ext>
              </a:extLst>
            </p:cNvPr>
            <p:cNvSpPr txBox="1"/>
            <p:nvPr/>
          </p:nvSpPr>
          <p:spPr>
            <a:xfrm>
              <a:off x="4569710" y="2652208"/>
              <a:ext cx="6664644" cy="830997"/>
            </a:xfrm>
            <a:prstGeom prst="rect">
              <a:avLst/>
            </a:prstGeom>
            <a:noFill/>
          </p:spPr>
          <p:txBody>
            <a:bodyPr wrap="square" rtlCol="0">
              <a:spAutoFit/>
            </a:bodyPr>
            <a:lstStyle/>
            <a:p>
              <a:r>
                <a:rPr lang="en-US" sz="2400" dirty="0"/>
                <a:t>If the direction of a vector is flipped by 180 degrees, the new vector is the negative of the original. </a:t>
              </a:r>
            </a:p>
          </p:txBody>
        </p:sp>
      </p:grpSp>
      <p:cxnSp>
        <p:nvCxnSpPr>
          <p:cNvPr id="20" name="Straight Arrow Connector 19">
            <a:extLst>
              <a:ext uri="{FF2B5EF4-FFF2-40B4-BE49-F238E27FC236}">
                <a16:creationId xmlns:a16="http://schemas.microsoft.com/office/drawing/2014/main" id="{BBB0AF87-FDE6-4124-9EBA-8DEE426219C1}"/>
              </a:ext>
            </a:extLst>
          </p:cNvPr>
          <p:cNvCxnSpPr>
            <a:cxnSpLocks/>
          </p:cNvCxnSpPr>
          <p:nvPr/>
        </p:nvCxnSpPr>
        <p:spPr>
          <a:xfrm flipV="1">
            <a:off x="2428641" y="3573575"/>
            <a:ext cx="1412993" cy="63422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3686223-90A9-480B-A80D-33BFF3CBF27A}"/>
              </a:ext>
            </a:extLst>
          </p:cNvPr>
          <p:cNvSpPr txBox="1"/>
          <p:nvPr/>
        </p:nvSpPr>
        <p:spPr>
          <a:xfrm>
            <a:off x="2674232" y="3489708"/>
            <a:ext cx="378097" cy="461665"/>
          </a:xfrm>
          <a:prstGeom prst="rect">
            <a:avLst/>
          </a:prstGeom>
          <a:noFill/>
        </p:spPr>
        <p:txBody>
          <a:bodyPr wrap="square" rtlCol="0">
            <a:spAutoFit/>
          </a:bodyPr>
          <a:lstStyle/>
          <a:p>
            <a:r>
              <a:rPr lang="en-US" sz="2400" dirty="0"/>
              <a:t>b</a:t>
            </a:r>
          </a:p>
        </p:txBody>
      </p:sp>
      <p:cxnSp>
        <p:nvCxnSpPr>
          <p:cNvPr id="26" name="Straight Arrow Connector 25">
            <a:extLst>
              <a:ext uri="{FF2B5EF4-FFF2-40B4-BE49-F238E27FC236}">
                <a16:creationId xmlns:a16="http://schemas.microsoft.com/office/drawing/2014/main" id="{EE08931A-7980-47CD-A66B-05BFA016CBA5}"/>
              </a:ext>
            </a:extLst>
          </p:cNvPr>
          <p:cNvCxnSpPr>
            <a:cxnSpLocks/>
            <a:stCxn id="9" idx="6"/>
            <a:endCxn id="8" idx="4"/>
          </p:cNvCxnSpPr>
          <p:nvPr/>
        </p:nvCxnSpPr>
        <p:spPr>
          <a:xfrm flipV="1">
            <a:off x="2255953" y="3709743"/>
            <a:ext cx="1555067" cy="1459477"/>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03F89DE-EE55-4699-8678-B8EFD2DD00F5}"/>
              </a:ext>
            </a:extLst>
          </p:cNvPr>
          <p:cNvSpPr txBox="1"/>
          <p:nvPr/>
        </p:nvSpPr>
        <p:spPr>
          <a:xfrm>
            <a:off x="2847690" y="4446834"/>
            <a:ext cx="1253101" cy="461665"/>
          </a:xfrm>
          <a:prstGeom prst="rect">
            <a:avLst/>
          </a:prstGeom>
          <a:noFill/>
        </p:spPr>
        <p:txBody>
          <a:bodyPr wrap="square" rtlCol="0">
            <a:spAutoFit/>
          </a:bodyPr>
          <a:lstStyle/>
          <a:p>
            <a:pPr algn="ctr"/>
            <a:r>
              <a:rPr lang="en-US" sz="2400" dirty="0"/>
              <a:t>a + b</a:t>
            </a:r>
          </a:p>
        </p:txBody>
      </p:sp>
      <p:grpSp>
        <p:nvGrpSpPr>
          <p:cNvPr id="7" name="Group 6">
            <a:extLst>
              <a:ext uri="{FF2B5EF4-FFF2-40B4-BE49-F238E27FC236}">
                <a16:creationId xmlns:a16="http://schemas.microsoft.com/office/drawing/2014/main" id="{6F886C42-88B6-4013-9D11-D23D886F82EC}"/>
              </a:ext>
            </a:extLst>
          </p:cNvPr>
          <p:cNvGrpSpPr/>
          <p:nvPr/>
        </p:nvGrpSpPr>
        <p:grpSpPr>
          <a:xfrm>
            <a:off x="763701" y="3675824"/>
            <a:ext cx="10470653" cy="1971766"/>
            <a:chOff x="763701" y="3675824"/>
            <a:chExt cx="10470653" cy="1971766"/>
          </a:xfrm>
        </p:grpSpPr>
        <p:grpSp>
          <p:nvGrpSpPr>
            <p:cNvPr id="6" name="Group 5">
              <a:extLst>
                <a:ext uri="{FF2B5EF4-FFF2-40B4-BE49-F238E27FC236}">
                  <a16:creationId xmlns:a16="http://schemas.microsoft.com/office/drawing/2014/main" id="{5DA26791-8751-43B8-B8EC-EAD3F3FCD5E4}"/>
                </a:ext>
              </a:extLst>
            </p:cNvPr>
            <p:cNvGrpSpPr/>
            <p:nvPr/>
          </p:nvGrpSpPr>
          <p:grpSpPr>
            <a:xfrm>
              <a:off x="763701" y="3993577"/>
              <a:ext cx="1513875" cy="1654013"/>
              <a:chOff x="763701" y="3993577"/>
              <a:chExt cx="1513875" cy="1654013"/>
            </a:xfrm>
          </p:grpSpPr>
          <p:sp>
            <p:nvSpPr>
              <p:cNvPr id="24" name="Oval 23">
                <a:extLst>
                  <a:ext uri="{FF2B5EF4-FFF2-40B4-BE49-F238E27FC236}">
                    <a16:creationId xmlns:a16="http://schemas.microsoft.com/office/drawing/2014/main" id="{E2DD6935-4FE3-4B4E-B045-3FF5018C27DF}"/>
                  </a:ext>
                </a:extLst>
              </p:cNvPr>
              <p:cNvSpPr/>
              <p:nvPr/>
            </p:nvSpPr>
            <p:spPr>
              <a:xfrm>
                <a:off x="813473" y="4793131"/>
                <a:ext cx="239151" cy="2457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07DB6BE-EB0B-4BAC-8462-7266B46BC630}"/>
                  </a:ext>
                </a:extLst>
              </p:cNvPr>
              <p:cNvSpPr txBox="1"/>
              <p:nvPr/>
            </p:nvSpPr>
            <p:spPr>
              <a:xfrm>
                <a:off x="763701" y="5185925"/>
                <a:ext cx="1253101" cy="461665"/>
              </a:xfrm>
              <a:prstGeom prst="rect">
                <a:avLst/>
              </a:prstGeom>
              <a:noFill/>
            </p:spPr>
            <p:txBody>
              <a:bodyPr wrap="square" rtlCol="0">
                <a:spAutoFit/>
              </a:bodyPr>
              <a:lstStyle/>
              <a:p>
                <a:pPr algn="ctr"/>
                <a:r>
                  <a:rPr lang="en-US" sz="2400" dirty="0"/>
                  <a:t>a + (- b)</a:t>
                </a:r>
              </a:p>
            </p:txBody>
          </p:sp>
          <p:cxnSp>
            <p:nvCxnSpPr>
              <p:cNvPr id="22" name="Straight Arrow Connector 21">
                <a:extLst>
                  <a:ext uri="{FF2B5EF4-FFF2-40B4-BE49-F238E27FC236}">
                    <a16:creationId xmlns:a16="http://schemas.microsoft.com/office/drawing/2014/main" id="{907AEB36-DCEB-4753-9134-5BBC23878BFE}"/>
                  </a:ext>
                </a:extLst>
              </p:cNvPr>
              <p:cNvCxnSpPr>
                <a:cxnSpLocks/>
              </p:cNvCxnSpPr>
              <p:nvPr/>
            </p:nvCxnSpPr>
            <p:spPr>
              <a:xfrm flipH="1">
                <a:off x="900228" y="4258294"/>
                <a:ext cx="1377348" cy="64824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6044840-3D5D-4F1C-9B2F-BE6366171967}"/>
                  </a:ext>
                </a:extLst>
              </p:cNvPr>
              <p:cNvSpPr txBox="1"/>
              <p:nvPr/>
            </p:nvSpPr>
            <p:spPr>
              <a:xfrm>
                <a:off x="1276616" y="3993577"/>
                <a:ext cx="623723" cy="461665"/>
              </a:xfrm>
              <a:prstGeom prst="rect">
                <a:avLst/>
              </a:prstGeom>
              <a:noFill/>
            </p:spPr>
            <p:txBody>
              <a:bodyPr wrap="square" rtlCol="0">
                <a:spAutoFit/>
              </a:bodyPr>
              <a:lstStyle/>
              <a:p>
                <a:r>
                  <a:rPr lang="en-US" sz="2400" dirty="0"/>
                  <a:t>- b</a:t>
                </a:r>
              </a:p>
            </p:txBody>
          </p:sp>
          <p:cxnSp>
            <p:nvCxnSpPr>
              <p:cNvPr id="14" name="Straight Arrow Connector 13">
                <a:extLst>
                  <a:ext uri="{FF2B5EF4-FFF2-40B4-BE49-F238E27FC236}">
                    <a16:creationId xmlns:a16="http://schemas.microsoft.com/office/drawing/2014/main" id="{97A6A990-9A51-44E7-9EF4-9BE5684851DE}"/>
                  </a:ext>
                </a:extLst>
              </p:cNvPr>
              <p:cNvCxnSpPr>
                <a:cxnSpLocks/>
                <a:stCxn id="9" idx="2"/>
              </p:cNvCxnSpPr>
              <p:nvPr/>
            </p:nvCxnSpPr>
            <p:spPr>
              <a:xfrm flipH="1" flipV="1">
                <a:off x="948928" y="4932522"/>
                <a:ext cx="1067874" cy="236698"/>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9058C265-7695-4846-B52E-EEAAC930108F}"/>
                </a:ext>
              </a:extLst>
            </p:cNvPr>
            <p:cNvSpPr txBox="1"/>
            <p:nvPr/>
          </p:nvSpPr>
          <p:spPr>
            <a:xfrm>
              <a:off x="4569710" y="3675824"/>
              <a:ext cx="6664644" cy="830997"/>
            </a:xfrm>
            <a:prstGeom prst="rect">
              <a:avLst/>
            </a:prstGeom>
            <a:noFill/>
          </p:spPr>
          <p:txBody>
            <a:bodyPr wrap="square" rtlCol="0">
              <a:spAutoFit/>
            </a:bodyPr>
            <a:lstStyle/>
            <a:p>
              <a:r>
                <a:rPr lang="en-US" sz="2400" dirty="0"/>
                <a:t>It is apparent that the opposite b-vectors lead to two different points…</a:t>
              </a:r>
            </a:p>
          </p:txBody>
        </p:sp>
      </p:grpSp>
      <p:sp>
        <p:nvSpPr>
          <p:cNvPr id="30" name="TextBox 29">
            <a:extLst>
              <a:ext uri="{FF2B5EF4-FFF2-40B4-BE49-F238E27FC236}">
                <a16:creationId xmlns:a16="http://schemas.microsoft.com/office/drawing/2014/main" id="{E1F948EE-EA48-4790-BCF9-32A75FB77087}"/>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Geometric</a:t>
            </a:r>
          </a:p>
        </p:txBody>
      </p:sp>
      <p:sp>
        <p:nvSpPr>
          <p:cNvPr id="2" name="Slide Number Placeholder 1">
            <a:extLst>
              <a:ext uri="{FF2B5EF4-FFF2-40B4-BE49-F238E27FC236}">
                <a16:creationId xmlns:a16="http://schemas.microsoft.com/office/drawing/2014/main" id="{DEEA3822-4494-47E3-882F-1CE3C30D364C}"/>
              </a:ext>
            </a:extLst>
          </p:cNvPr>
          <p:cNvSpPr>
            <a:spLocks noGrp="1"/>
          </p:cNvSpPr>
          <p:nvPr>
            <p:ph type="sldNum" sz="quarter" idx="12"/>
          </p:nvPr>
        </p:nvSpPr>
        <p:spPr/>
        <p:txBody>
          <a:bodyPr/>
          <a:lstStyle/>
          <a:p>
            <a:fld id="{2ABD293D-5FC3-490B-AAA5-62A0FFBD4BDC}" type="slidenum">
              <a:rPr lang="en-US" smtClean="0"/>
              <a:t>13</a:t>
            </a:fld>
            <a:endParaRPr lang="en-US"/>
          </a:p>
        </p:txBody>
      </p:sp>
      <p:cxnSp>
        <p:nvCxnSpPr>
          <p:cNvPr id="27" name="Straight Arrow Connector 26">
            <a:extLst>
              <a:ext uri="{FF2B5EF4-FFF2-40B4-BE49-F238E27FC236}">
                <a16:creationId xmlns:a16="http://schemas.microsoft.com/office/drawing/2014/main" id="{DB76FD8E-19AF-4E08-83F0-13271450A90A}"/>
              </a:ext>
            </a:extLst>
          </p:cNvPr>
          <p:cNvCxnSpPr>
            <a:cxnSpLocks/>
          </p:cNvCxnSpPr>
          <p:nvPr/>
        </p:nvCxnSpPr>
        <p:spPr>
          <a:xfrm flipV="1">
            <a:off x="834720" y="1711252"/>
            <a:ext cx="245852" cy="96142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6B94661-BF20-4751-88E7-ECEC803EF016}"/>
              </a:ext>
            </a:extLst>
          </p:cNvPr>
          <p:cNvSpPr txBox="1"/>
          <p:nvPr/>
        </p:nvSpPr>
        <p:spPr>
          <a:xfrm>
            <a:off x="579549" y="2023639"/>
            <a:ext cx="378097" cy="461665"/>
          </a:xfrm>
          <a:prstGeom prst="rect">
            <a:avLst/>
          </a:prstGeom>
          <a:noFill/>
        </p:spPr>
        <p:txBody>
          <a:bodyPr wrap="square" rtlCol="0">
            <a:spAutoFit/>
          </a:bodyPr>
          <a:lstStyle/>
          <a:p>
            <a:r>
              <a:rPr lang="en-US" sz="2400" dirty="0"/>
              <a:t>a</a:t>
            </a:r>
          </a:p>
        </p:txBody>
      </p:sp>
    </p:spTree>
    <p:extLst>
      <p:ext uri="{BB962C8B-B14F-4D97-AF65-F5344CB8AC3E}">
        <p14:creationId xmlns:p14="http://schemas.microsoft.com/office/powerpoint/2010/main" val="160382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014CB11-305F-4D81-986C-2185E5C3F63A}"/>
              </a:ext>
            </a:extLst>
          </p:cNvPr>
          <p:cNvCxnSpPr/>
          <p:nvPr/>
        </p:nvCxnSpPr>
        <p:spPr>
          <a:xfrm>
            <a:off x="2053886" y="2447780"/>
            <a:ext cx="0" cy="19132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8DE3E8C8-4530-49CB-9775-022E0CB95E42}"/>
              </a:ext>
            </a:extLst>
          </p:cNvPr>
          <p:cNvCxnSpPr>
            <a:cxnSpLocks/>
          </p:cNvCxnSpPr>
          <p:nvPr/>
        </p:nvCxnSpPr>
        <p:spPr>
          <a:xfrm flipH="1">
            <a:off x="2053886" y="4360986"/>
            <a:ext cx="175846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80D021-70D7-48F6-B5E5-1213F6049A82}"/>
              </a:ext>
            </a:extLst>
          </p:cNvPr>
          <p:cNvCxnSpPr>
            <a:cxnSpLocks/>
          </p:cNvCxnSpPr>
          <p:nvPr/>
        </p:nvCxnSpPr>
        <p:spPr>
          <a:xfrm flipV="1">
            <a:off x="2053885" y="3010487"/>
            <a:ext cx="1561515" cy="13505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9A6A4A3-9F0C-457E-A516-FE2D09B0BD8F}"/>
              </a:ext>
            </a:extLst>
          </p:cNvPr>
          <p:cNvSpPr txBox="1"/>
          <p:nvPr/>
        </p:nvSpPr>
        <p:spPr>
          <a:xfrm>
            <a:off x="2615654" y="3848800"/>
            <a:ext cx="520501" cy="461665"/>
          </a:xfrm>
          <a:prstGeom prst="rect">
            <a:avLst/>
          </a:prstGeom>
          <a:noFill/>
        </p:spPr>
        <p:txBody>
          <a:bodyPr wrap="square" rtlCol="0">
            <a:spAutoFit/>
          </a:bodyPr>
          <a:lstStyle/>
          <a:p>
            <a:r>
              <a:rPr lang="el-GR" sz="2400" dirty="0"/>
              <a:t>ϴ</a:t>
            </a:r>
            <a:endParaRPr lang="en-US" sz="2400" dirty="0"/>
          </a:p>
        </p:txBody>
      </p:sp>
      <p:sp>
        <p:nvSpPr>
          <p:cNvPr id="10" name="TextBox 9">
            <a:extLst>
              <a:ext uri="{FF2B5EF4-FFF2-40B4-BE49-F238E27FC236}">
                <a16:creationId xmlns:a16="http://schemas.microsoft.com/office/drawing/2014/main" id="{1C7EA10A-45E9-4840-BC9F-2FDC3E2A9EE4}"/>
              </a:ext>
            </a:extLst>
          </p:cNvPr>
          <p:cNvSpPr txBox="1"/>
          <p:nvPr/>
        </p:nvSpPr>
        <p:spPr>
          <a:xfrm>
            <a:off x="2555018" y="3226305"/>
            <a:ext cx="378097" cy="461665"/>
          </a:xfrm>
          <a:prstGeom prst="rect">
            <a:avLst/>
          </a:prstGeom>
          <a:noFill/>
        </p:spPr>
        <p:txBody>
          <a:bodyPr wrap="square" rtlCol="0">
            <a:spAutoFit/>
          </a:bodyPr>
          <a:lstStyle/>
          <a:p>
            <a:r>
              <a:rPr lang="en-US" sz="2400" dirty="0"/>
              <a:t>a</a:t>
            </a:r>
          </a:p>
        </p:txBody>
      </p:sp>
      <p:sp>
        <p:nvSpPr>
          <p:cNvPr id="5" name="Freeform: Shape 4">
            <a:extLst>
              <a:ext uri="{FF2B5EF4-FFF2-40B4-BE49-F238E27FC236}">
                <a16:creationId xmlns:a16="http://schemas.microsoft.com/office/drawing/2014/main" id="{353AF4F5-248A-468B-8D98-147FF7B15882}"/>
              </a:ext>
            </a:extLst>
          </p:cNvPr>
          <p:cNvSpPr/>
          <p:nvPr/>
        </p:nvSpPr>
        <p:spPr>
          <a:xfrm>
            <a:off x="2518120" y="3967091"/>
            <a:ext cx="138791" cy="379827"/>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D3F8BAE-60B1-4712-BB52-2855EAEC71F3}"/>
              </a:ext>
            </a:extLst>
          </p:cNvPr>
          <p:cNvCxnSpPr/>
          <p:nvPr/>
        </p:nvCxnSpPr>
        <p:spPr>
          <a:xfrm>
            <a:off x="2053885" y="4431326"/>
            <a:ext cx="1561515" cy="0"/>
          </a:xfrm>
          <a:prstGeom prst="line">
            <a:avLst/>
          </a:prstGeom>
          <a:ln w="28575">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19609FF-57D6-489E-B963-B84E95BCE20D}"/>
              </a:ext>
            </a:extLst>
          </p:cNvPr>
          <p:cNvCxnSpPr>
            <a:cxnSpLocks/>
          </p:cNvCxnSpPr>
          <p:nvPr/>
        </p:nvCxnSpPr>
        <p:spPr>
          <a:xfrm flipV="1">
            <a:off x="3615400" y="3010487"/>
            <a:ext cx="0" cy="1314046"/>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C71F556-F5B1-4393-9EA1-0A6A474BA1FB}"/>
              </a:ext>
            </a:extLst>
          </p:cNvPr>
          <p:cNvSpPr txBox="1"/>
          <p:nvPr/>
        </p:nvSpPr>
        <p:spPr>
          <a:xfrm>
            <a:off x="1521084" y="2837660"/>
            <a:ext cx="586358" cy="461665"/>
          </a:xfrm>
          <a:prstGeom prst="rect">
            <a:avLst/>
          </a:prstGeom>
          <a:noFill/>
        </p:spPr>
        <p:txBody>
          <a:bodyPr wrap="square" rtlCol="0">
            <a:spAutoFit/>
          </a:bodyPr>
          <a:lstStyle/>
          <a:p>
            <a:r>
              <a:rPr lang="en-US" sz="2400" dirty="0"/>
              <a:t>a</a:t>
            </a:r>
            <a:r>
              <a:rPr lang="en-US" sz="2400" baseline="-25000" dirty="0"/>
              <a:t>y</a:t>
            </a:r>
          </a:p>
        </p:txBody>
      </p:sp>
      <p:sp>
        <p:nvSpPr>
          <p:cNvPr id="15" name="TextBox 14">
            <a:extLst>
              <a:ext uri="{FF2B5EF4-FFF2-40B4-BE49-F238E27FC236}">
                <a16:creationId xmlns:a16="http://schemas.microsoft.com/office/drawing/2014/main" id="{16D42267-1437-4D1F-99C4-32A8199A271B}"/>
              </a:ext>
            </a:extLst>
          </p:cNvPr>
          <p:cNvSpPr txBox="1"/>
          <p:nvPr/>
        </p:nvSpPr>
        <p:spPr>
          <a:xfrm>
            <a:off x="3403056" y="4411508"/>
            <a:ext cx="586358" cy="461665"/>
          </a:xfrm>
          <a:prstGeom prst="rect">
            <a:avLst/>
          </a:prstGeom>
          <a:noFill/>
        </p:spPr>
        <p:txBody>
          <a:bodyPr wrap="square" rtlCol="0">
            <a:spAutoFit/>
          </a:bodyPr>
          <a:lstStyle/>
          <a:p>
            <a:r>
              <a:rPr lang="en-US" sz="2400" dirty="0"/>
              <a:t>a</a:t>
            </a:r>
            <a:r>
              <a:rPr lang="en-US" sz="2400" baseline="-25000" dirty="0"/>
              <a:t>x</a:t>
            </a:r>
          </a:p>
        </p:txBody>
      </p:sp>
      <p:sp>
        <p:nvSpPr>
          <p:cNvPr id="16" name="TextBox 15">
            <a:extLst>
              <a:ext uri="{FF2B5EF4-FFF2-40B4-BE49-F238E27FC236}">
                <a16:creationId xmlns:a16="http://schemas.microsoft.com/office/drawing/2014/main" id="{87A2E95D-E6AA-441C-BC92-F8B376903E4C}"/>
              </a:ext>
            </a:extLst>
          </p:cNvPr>
          <p:cNvSpPr txBox="1"/>
          <p:nvPr/>
        </p:nvSpPr>
        <p:spPr>
          <a:xfrm>
            <a:off x="1364343" y="973299"/>
            <a:ext cx="10000336" cy="830997"/>
          </a:xfrm>
          <a:prstGeom prst="rect">
            <a:avLst/>
          </a:prstGeom>
          <a:noFill/>
        </p:spPr>
        <p:txBody>
          <a:bodyPr wrap="square" rtlCol="0">
            <a:spAutoFit/>
          </a:bodyPr>
          <a:lstStyle/>
          <a:p>
            <a:r>
              <a:rPr lang="en-US" sz="2400" dirty="0"/>
              <a:t>The analytical method of adding vectors involves resolving the vector into its X and Y components.</a:t>
            </a:r>
          </a:p>
        </p:txBody>
      </p:sp>
      <p:sp>
        <p:nvSpPr>
          <p:cNvPr id="17" name="TextBox 16">
            <a:extLst>
              <a:ext uri="{FF2B5EF4-FFF2-40B4-BE49-F238E27FC236}">
                <a16:creationId xmlns:a16="http://schemas.microsoft.com/office/drawing/2014/main" id="{9FDE190B-1E5A-45CE-A91D-A190296A6179}"/>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Analytical</a:t>
            </a:r>
          </a:p>
        </p:txBody>
      </p:sp>
      <p:grpSp>
        <p:nvGrpSpPr>
          <p:cNvPr id="24" name="Group 23">
            <a:extLst>
              <a:ext uri="{FF2B5EF4-FFF2-40B4-BE49-F238E27FC236}">
                <a16:creationId xmlns:a16="http://schemas.microsoft.com/office/drawing/2014/main" id="{4135F39D-D891-4E5A-B2B4-8287E89D2987}"/>
              </a:ext>
            </a:extLst>
          </p:cNvPr>
          <p:cNvGrpSpPr/>
          <p:nvPr/>
        </p:nvGrpSpPr>
        <p:grpSpPr>
          <a:xfrm>
            <a:off x="5106571" y="1895825"/>
            <a:ext cx="6370057" cy="3283351"/>
            <a:chOff x="5106571" y="2064637"/>
            <a:chExt cx="6370057" cy="3283351"/>
          </a:xfrm>
        </p:grpSpPr>
        <p:sp>
          <p:nvSpPr>
            <p:cNvPr id="19" name="TextBox 18">
              <a:extLst>
                <a:ext uri="{FF2B5EF4-FFF2-40B4-BE49-F238E27FC236}">
                  <a16:creationId xmlns:a16="http://schemas.microsoft.com/office/drawing/2014/main" id="{C01F5056-053E-4007-8EE9-0CE82D5D726B}"/>
                </a:ext>
              </a:extLst>
            </p:cNvPr>
            <p:cNvSpPr txBox="1"/>
            <p:nvPr/>
          </p:nvSpPr>
          <p:spPr>
            <a:xfrm>
              <a:off x="8733428" y="3505425"/>
              <a:ext cx="2743200" cy="461665"/>
            </a:xfrm>
            <a:prstGeom prst="rect">
              <a:avLst/>
            </a:prstGeom>
            <a:noFill/>
          </p:spPr>
          <p:txBody>
            <a:bodyPr wrap="square" rtlCol="0">
              <a:spAutoFit/>
            </a:bodyPr>
            <a:lstStyle/>
            <a:p>
              <a:r>
                <a:rPr lang="en-US" sz="2400" dirty="0"/>
                <a:t>Sin (</a:t>
              </a:r>
              <a:r>
                <a:rPr lang="el-GR" sz="2400" dirty="0"/>
                <a:t>ϴ</a:t>
              </a:r>
              <a:r>
                <a:rPr lang="en-US" sz="2400" dirty="0"/>
                <a:t>) = </a:t>
              </a:r>
              <a:r>
                <a:rPr lang="en-US" sz="2400" dirty="0" err="1"/>
                <a:t>Opp</a:t>
              </a:r>
              <a:r>
                <a:rPr lang="en-US" sz="2400" dirty="0"/>
                <a:t> / </a:t>
              </a:r>
              <a:r>
                <a:rPr lang="en-US" sz="2400" dirty="0" err="1"/>
                <a:t>Hyp</a:t>
              </a:r>
              <a:endParaRPr lang="en-US" sz="2400" dirty="0"/>
            </a:p>
          </p:txBody>
        </p:sp>
        <p:grpSp>
          <p:nvGrpSpPr>
            <p:cNvPr id="13" name="Group 12">
              <a:extLst>
                <a:ext uri="{FF2B5EF4-FFF2-40B4-BE49-F238E27FC236}">
                  <a16:creationId xmlns:a16="http://schemas.microsoft.com/office/drawing/2014/main" id="{FBAFCCB2-A5F9-4AF8-824F-696EA5D54B3D}"/>
                </a:ext>
              </a:extLst>
            </p:cNvPr>
            <p:cNvGrpSpPr/>
            <p:nvPr/>
          </p:nvGrpSpPr>
          <p:grpSpPr>
            <a:xfrm>
              <a:off x="5106571" y="3014760"/>
              <a:ext cx="3183705" cy="2333228"/>
              <a:chOff x="6885016" y="2138833"/>
              <a:chExt cx="3183705" cy="2333228"/>
            </a:xfrm>
          </p:grpSpPr>
          <p:sp>
            <p:nvSpPr>
              <p:cNvPr id="12" name="Rectangle 11">
                <a:extLst>
                  <a:ext uri="{FF2B5EF4-FFF2-40B4-BE49-F238E27FC236}">
                    <a16:creationId xmlns:a16="http://schemas.microsoft.com/office/drawing/2014/main" id="{A21848F9-A728-40EA-A2C3-F904B9279A54}"/>
                  </a:ext>
                </a:extLst>
              </p:cNvPr>
              <p:cNvSpPr/>
              <p:nvPr/>
            </p:nvSpPr>
            <p:spPr>
              <a:xfrm>
                <a:off x="9327435" y="3713871"/>
                <a:ext cx="217496" cy="24490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Triangle 1">
                <a:extLst>
                  <a:ext uri="{FF2B5EF4-FFF2-40B4-BE49-F238E27FC236}">
                    <a16:creationId xmlns:a16="http://schemas.microsoft.com/office/drawing/2014/main" id="{85052105-2E40-4D50-9AF2-E2C1F4CBD370}"/>
                  </a:ext>
                </a:extLst>
              </p:cNvPr>
              <p:cNvSpPr/>
              <p:nvPr/>
            </p:nvSpPr>
            <p:spPr>
              <a:xfrm flipH="1">
                <a:off x="6885016" y="2138833"/>
                <a:ext cx="2673983" cy="1834007"/>
              </a:xfrm>
              <a:prstGeom prst="rtTriangl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1ADF36-B6B2-487E-8E9D-CFFFD9E7683F}"/>
                  </a:ext>
                </a:extLst>
              </p:cNvPr>
              <p:cNvSpPr txBox="1"/>
              <p:nvPr/>
            </p:nvSpPr>
            <p:spPr>
              <a:xfrm>
                <a:off x="7438524" y="3511176"/>
                <a:ext cx="520501" cy="461665"/>
              </a:xfrm>
              <a:prstGeom prst="rect">
                <a:avLst/>
              </a:prstGeom>
              <a:noFill/>
            </p:spPr>
            <p:txBody>
              <a:bodyPr wrap="square" rtlCol="0">
                <a:spAutoFit/>
              </a:bodyPr>
              <a:lstStyle/>
              <a:p>
                <a:r>
                  <a:rPr lang="el-GR" sz="2400" dirty="0"/>
                  <a:t>ϴ</a:t>
                </a:r>
                <a:endParaRPr lang="en-US" sz="2400" dirty="0"/>
              </a:p>
            </p:txBody>
          </p:sp>
          <p:sp>
            <p:nvSpPr>
              <p:cNvPr id="6" name="TextBox 5">
                <a:extLst>
                  <a:ext uri="{FF2B5EF4-FFF2-40B4-BE49-F238E27FC236}">
                    <a16:creationId xmlns:a16="http://schemas.microsoft.com/office/drawing/2014/main" id="{0F94F1AB-5967-4893-B09F-53DB150F7C56}"/>
                  </a:ext>
                </a:extLst>
              </p:cNvPr>
              <p:cNvSpPr txBox="1"/>
              <p:nvPr/>
            </p:nvSpPr>
            <p:spPr>
              <a:xfrm rot="19449291">
                <a:off x="7258657" y="2479846"/>
                <a:ext cx="1965184" cy="369332"/>
              </a:xfrm>
              <a:prstGeom prst="rect">
                <a:avLst/>
              </a:prstGeom>
              <a:noFill/>
            </p:spPr>
            <p:txBody>
              <a:bodyPr wrap="square" rtlCol="0">
                <a:spAutoFit/>
              </a:bodyPr>
              <a:lstStyle/>
              <a:p>
                <a:r>
                  <a:rPr lang="en-US" dirty="0">
                    <a:solidFill>
                      <a:srgbClr val="FF0000"/>
                    </a:solidFill>
                  </a:rPr>
                  <a:t>Hypotenuse (</a:t>
                </a:r>
                <a:r>
                  <a:rPr lang="en-US" dirty="0" err="1">
                    <a:solidFill>
                      <a:srgbClr val="FF0000"/>
                    </a:solidFill>
                  </a:rPr>
                  <a:t>Hyp</a:t>
                </a:r>
                <a:r>
                  <a:rPr lang="en-US" dirty="0">
                    <a:solidFill>
                      <a:srgbClr val="FF0000"/>
                    </a:solidFill>
                  </a:rPr>
                  <a:t>)</a:t>
                </a:r>
              </a:p>
            </p:txBody>
          </p:sp>
          <p:sp>
            <p:nvSpPr>
              <p:cNvPr id="20" name="TextBox 19">
                <a:extLst>
                  <a:ext uri="{FF2B5EF4-FFF2-40B4-BE49-F238E27FC236}">
                    <a16:creationId xmlns:a16="http://schemas.microsoft.com/office/drawing/2014/main" id="{AB063713-FF6B-4BC4-9B4B-B1DFCAC949C3}"/>
                  </a:ext>
                </a:extLst>
              </p:cNvPr>
              <p:cNvSpPr txBox="1"/>
              <p:nvPr/>
            </p:nvSpPr>
            <p:spPr>
              <a:xfrm rot="5400000">
                <a:off x="9012429" y="2975387"/>
                <a:ext cx="1743252" cy="369332"/>
              </a:xfrm>
              <a:prstGeom prst="rect">
                <a:avLst/>
              </a:prstGeom>
              <a:noFill/>
            </p:spPr>
            <p:txBody>
              <a:bodyPr wrap="square" rtlCol="0">
                <a:spAutoFit/>
              </a:bodyPr>
              <a:lstStyle/>
              <a:p>
                <a:r>
                  <a:rPr lang="en-US" dirty="0">
                    <a:solidFill>
                      <a:srgbClr val="00B050"/>
                    </a:solidFill>
                  </a:rPr>
                  <a:t>Opposite (</a:t>
                </a:r>
                <a:r>
                  <a:rPr lang="en-US" dirty="0" err="1">
                    <a:solidFill>
                      <a:srgbClr val="00B050"/>
                    </a:solidFill>
                  </a:rPr>
                  <a:t>Opp</a:t>
                </a:r>
                <a:r>
                  <a:rPr lang="en-US" dirty="0">
                    <a:solidFill>
                      <a:srgbClr val="00B050"/>
                    </a:solidFill>
                  </a:rPr>
                  <a:t>)</a:t>
                </a:r>
              </a:p>
            </p:txBody>
          </p:sp>
          <p:sp>
            <p:nvSpPr>
              <p:cNvPr id="21" name="TextBox 20">
                <a:extLst>
                  <a:ext uri="{FF2B5EF4-FFF2-40B4-BE49-F238E27FC236}">
                    <a16:creationId xmlns:a16="http://schemas.microsoft.com/office/drawing/2014/main" id="{100D1912-FF15-46BC-9FC0-498B5DD2B279}"/>
                  </a:ext>
                </a:extLst>
              </p:cNvPr>
              <p:cNvSpPr txBox="1"/>
              <p:nvPr/>
            </p:nvSpPr>
            <p:spPr>
              <a:xfrm>
                <a:off x="7598251" y="4102729"/>
                <a:ext cx="1743252" cy="369332"/>
              </a:xfrm>
              <a:prstGeom prst="rect">
                <a:avLst/>
              </a:prstGeom>
              <a:noFill/>
            </p:spPr>
            <p:txBody>
              <a:bodyPr wrap="square" rtlCol="0">
                <a:spAutoFit/>
              </a:bodyPr>
              <a:lstStyle/>
              <a:p>
                <a:r>
                  <a:rPr lang="en-US" dirty="0">
                    <a:solidFill>
                      <a:srgbClr val="7030A0"/>
                    </a:solidFill>
                  </a:rPr>
                  <a:t>Adjacent (Adj)</a:t>
                </a:r>
              </a:p>
            </p:txBody>
          </p:sp>
        </p:grpSp>
        <p:sp>
          <p:nvSpPr>
            <p:cNvPr id="22" name="TextBox 21">
              <a:extLst>
                <a:ext uri="{FF2B5EF4-FFF2-40B4-BE49-F238E27FC236}">
                  <a16:creationId xmlns:a16="http://schemas.microsoft.com/office/drawing/2014/main" id="{8EAC679A-6AE4-4B62-94D7-16A96E5EF53B}"/>
                </a:ext>
              </a:extLst>
            </p:cNvPr>
            <p:cNvSpPr txBox="1"/>
            <p:nvPr/>
          </p:nvSpPr>
          <p:spPr>
            <a:xfrm>
              <a:off x="8757399" y="4087068"/>
              <a:ext cx="2607280" cy="461665"/>
            </a:xfrm>
            <a:prstGeom prst="rect">
              <a:avLst/>
            </a:prstGeom>
            <a:noFill/>
          </p:spPr>
          <p:txBody>
            <a:bodyPr wrap="square" rtlCol="0">
              <a:spAutoFit/>
            </a:bodyPr>
            <a:lstStyle/>
            <a:p>
              <a:r>
                <a:rPr lang="en-US" sz="2400" dirty="0"/>
                <a:t>Cos (</a:t>
              </a:r>
              <a:r>
                <a:rPr lang="el-GR" sz="2400" dirty="0"/>
                <a:t>ϴ</a:t>
              </a:r>
              <a:r>
                <a:rPr lang="en-US" sz="2400" dirty="0"/>
                <a:t>) = Adj / </a:t>
              </a:r>
              <a:r>
                <a:rPr lang="en-US" sz="2400" dirty="0" err="1"/>
                <a:t>Hyp</a:t>
              </a:r>
              <a:endParaRPr lang="en-US" sz="2400" dirty="0"/>
            </a:p>
          </p:txBody>
        </p:sp>
        <p:sp>
          <p:nvSpPr>
            <p:cNvPr id="23" name="TextBox 22">
              <a:extLst>
                <a:ext uri="{FF2B5EF4-FFF2-40B4-BE49-F238E27FC236}">
                  <a16:creationId xmlns:a16="http://schemas.microsoft.com/office/drawing/2014/main" id="{D44783A7-E66E-4094-B378-CD2EB2CBC582}"/>
                </a:ext>
              </a:extLst>
            </p:cNvPr>
            <p:cNvSpPr txBox="1"/>
            <p:nvPr/>
          </p:nvSpPr>
          <p:spPr>
            <a:xfrm>
              <a:off x="5700882" y="2064637"/>
              <a:ext cx="4159343" cy="461665"/>
            </a:xfrm>
            <a:prstGeom prst="rect">
              <a:avLst/>
            </a:prstGeom>
            <a:noFill/>
          </p:spPr>
          <p:txBody>
            <a:bodyPr wrap="square" rtlCol="0">
              <a:spAutoFit/>
            </a:bodyPr>
            <a:lstStyle/>
            <a:p>
              <a:r>
                <a:rPr lang="en-US" sz="2400" dirty="0"/>
                <a:t>Recall from trigonometry:</a:t>
              </a:r>
            </a:p>
          </p:txBody>
        </p:sp>
      </p:grpSp>
      <p:sp>
        <p:nvSpPr>
          <p:cNvPr id="25" name="Slide Number Placeholder 24">
            <a:extLst>
              <a:ext uri="{FF2B5EF4-FFF2-40B4-BE49-F238E27FC236}">
                <a16:creationId xmlns:a16="http://schemas.microsoft.com/office/drawing/2014/main" id="{FCC9A4FB-4ED8-4E7E-BCC4-474609465A09}"/>
              </a:ext>
            </a:extLst>
          </p:cNvPr>
          <p:cNvSpPr>
            <a:spLocks noGrp="1"/>
          </p:cNvSpPr>
          <p:nvPr>
            <p:ph type="sldNum" sz="quarter" idx="12"/>
          </p:nvPr>
        </p:nvSpPr>
        <p:spPr/>
        <p:txBody>
          <a:bodyPr/>
          <a:lstStyle/>
          <a:p>
            <a:fld id="{2ABD293D-5FC3-490B-AAA5-62A0FFBD4BDC}" type="slidenum">
              <a:rPr lang="en-US" smtClean="0"/>
              <a:t>14</a:t>
            </a:fld>
            <a:endParaRPr lang="en-US"/>
          </a:p>
        </p:txBody>
      </p:sp>
      <p:cxnSp>
        <p:nvCxnSpPr>
          <p:cNvPr id="27" name="Straight Connector 26">
            <a:extLst>
              <a:ext uri="{FF2B5EF4-FFF2-40B4-BE49-F238E27FC236}">
                <a16:creationId xmlns:a16="http://schemas.microsoft.com/office/drawing/2014/main" id="{508422BB-1F9A-498B-A18F-770219C47A64}"/>
              </a:ext>
            </a:extLst>
          </p:cNvPr>
          <p:cNvCxnSpPr/>
          <p:nvPr/>
        </p:nvCxnSpPr>
        <p:spPr>
          <a:xfrm>
            <a:off x="1955409" y="3108082"/>
            <a:ext cx="1688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829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2A51E358-1D07-4768-9075-D1EDAF26A00C}"/>
              </a:ext>
            </a:extLst>
          </p:cNvPr>
          <p:cNvSpPr txBox="1"/>
          <p:nvPr/>
        </p:nvSpPr>
        <p:spPr>
          <a:xfrm>
            <a:off x="2959285" y="235580"/>
            <a:ext cx="6124135" cy="584775"/>
          </a:xfrm>
          <a:prstGeom prst="rect">
            <a:avLst/>
          </a:prstGeom>
          <a:noFill/>
        </p:spPr>
        <p:txBody>
          <a:bodyPr wrap="square" rtlCol="0">
            <a:spAutoFit/>
          </a:bodyPr>
          <a:lstStyle/>
          <a:p>
            <a:pPr algn="ctr"/>
            <a:r>
              <a:rPr lang="en-US" sz="3200" dirty="0">
                <a:solidFill>
                  <a:srgbClr val="FF0000"/>
                </a:solidFill>
              </a:rPr>
              <a:t>Vector Math – Vector Direction Sign</a:t>
            </a:r>
          </a:p>
        </p:txBody>
      </p:sp>
      <p:cxnSp>
        <p:nvCxnSpPr>
          <p:cNvPr id="19" name="Straight Connector 18">
            <a:extLst>
              <a:ext uri="{FF2B5EF4-FFF2-40B4-BE49-F238E27FC236}">
                <a16:creationId xmlns:a16="http://schemas.microsoft.com/office/drawing/2014/main" id="{7C182181-581C-4229-B332-18CA0186E545}"/>
              </a:ext>
            </a:extLst>
          </p:cNvPr>
          <p:cNvCxnSpPr/>
          <p:nvPr/>
        </p:nvCxnSpPr>
        <p:spPr>
          <a:xfrm>
            <a:off x="4224976" y="2485451"/>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48459BD-7614-4A98-BB0A-BD963035E236}"/>
              </a:ext>
            </a:extLst>
          </p:cNvPr>
          <p:cNvCxnSpPr>
            <a:cxnSpLocks/>
          </p:cNvCxnSpPr>
          <p:nvPr/>
        </p:nvCxnSpPr>
        <p:spPr>
          <a:xfrm flipH="1" flipV="1">
            <a:off x="2211769" y="5004449"/>
            <a:ext cx="428692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1F3F0D-B04E-4F59-AA04-03C846D92961}"/>
              </a:ext>
            </a:extLst>
          </p:cNvPr>
          <p:cNvSpPr txBox="1"/>
          <p:nvPr/>
        </p:nvSpPr>
        <p:spPr>
          <a:xfrm>
            <a:off x="4951353" y="4330087"/>
            <a:ext cx="410482" cy="461665"/>
          </a:xfrm>
          <a:prstGeom prst="rect">
            <a:avLst/>
          </a:prstGeom>
          <a:noFill/>
        </p:spPr>
        <p:txBody>
          <a:bodyPr wrap="square" rtlCol="0">
            <a:spAutoFit/>
          </a:bodyPr>
          <a:lstStyle/>
          <a:p>
            <a:r>
              <a:rPr lang="el-GR" sz="2400" dirty="0"/>
              <a:t>ϴ</a:t>
            </a:r>
            <a:endParaRPr lang="en-US" sz="2400" dirty="0"/>
          </a:p>
        </p:txBody>
      </p:sp>
      <p:sp>
        <p:nvSpPr>
          <p:cNvPr id="23" name="TextBox 22">
            <a:extLst>
              <a:ext uri="{FF2B5EF4-FFF2-40B4-BE49-F238E27FC236}">
                <a16:creationId xmlns:a16="http://schemas.microsoft.com/office/drawing/2014/main" id="{3C96C8A1-1EAE-4B04-A502-0D609E43FCC8}"/>
              </a:ext>
            </a:extLst>
          </p:cNvPr>
          <p:cNvSpPr txBox="1"/>
          <p:nvPr/>
        </p:nvSpPr>
        <p:spPr>
          <a:xfrm>
            <a:off x="4825239" y="3655722"/>
            <a:ext cx="488886" cy="607846"/>
          </a:xfrm>
          <a:prstGeom prst="rect">
            <a:avLst/>
          </a:prstGeom>
          <a:noFill/>
        </p:spPr>
        <p:txBody>
          <a:bodyPr wrap="square" rtlCol="0">
            <a:spAutoFit/>
          </a:bodyPr>
          <a:lstStyle/>
          <a:p>
            <a:r>
              <a:rPr lang="en-US" sz="2400" dirty="0"/>
              <a:t>a</a:t>
            </a:r>
          </a:p>
        </p:txBody>
      </p:sp>
      <p:sp>
        <p:nvSpPr>
          <p:cNvPr id="28" name="TextBox 27">
            <a:extLst>
              <a:ext uri="{FF2B5EF4-FFF2-40B4-BE49-F238E27FC236}">
                <a16:creationId xmlns:a16="http://schemas.microsoft.com/office/drawing/2014/main" id="{A0066705-AAAD-4CE9-B8B4-5A2B684BF5D6}"/>
              </a:ext>
            </a:extLst>
          </p:cNvPr>
          <p:cNvSpPr txBox="1"/>
          <p:nvPr/>
        </p:nvSpPr>
        <p:spPr>
          <a:xfrm>
            <a:off x="6021353" y="5002032"/>
            <a:ext cx="758172" cy="607846"/>
          </a:xfrm>
          <a:prstGeom prst="rect">
            <a:avLst/>
          </a:prstGeom>
          <a:noFill/>
        </p:spPr>
        <p:txBody>
          <a:bodyPr wrap="square" rtlCol="0">
            <a:spAutoFit/>
          </a:bodyPr>
          <a:lstStyle/>
          <a:p>
            <a:r>
              <a:rPr lang="en-US" sz="2400" dirty="0"/>
              <a:t>a</a:t>
            </a:r>
            <a:r>
              <a:rPr lang="en-US" sz="2400" baseline="-25000" dirty="0"/>
              <a:t>x</a:t>
            </a:r>
          </a:p>
        </p:txBody>
      </p:sp>
      <p:sp>
        <p:nvSpPr>
          <p:cNvPr id="29" name="TextBox 28">
            <a:extLst>
              <a:ext uri="{FF2B5EF4-FFF2-40B4-BE49-F238E27FC236}">
                <a16:creationId xmlns:a16="http://schemas.microsoft.com/office/drawing/2014/main" id="{6A3722C4-6AB5-4B90-9549-4D0FA756AFAF}"/>
              </a:ext>
            </a:extLst>
          </p:cNvPr>
          <p:cNvSpPr txBox="1"/>
          <p:nvPr/>
        </p:nvSpPr>
        <p:spPr>
          <a:xfrm>
            <a:off x="4092740" y="5415317"/>
            <a:ext cx="3128965"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x</a:t>
            </a:r>
            <a:r>
              <a:rPr lang="en-US" sz="2400" dirty="0">
                <a:solidFill>
                  <a:srgbClr val="00B050"/>
                </a:solidFill>
              </a:rPr>
              <a:t>  =  a  *  Cos (</a:t>
            </a:r>
            <a:r>
              <a:rPr lang="el-GR" sz="2400" dirty="0">
                <a:solidFill>
                  <a:srgbClr val="00B050"/>
                </a:solidFill>
              </a:rPr>
              <a:t>ϴ</a:t>
            </a:r>
            <a:r>
              <a:rPr lang="en-US" sz="2400" dirty="0">
                <a:solidFill>
                  <a:srgbClr val="00B050"/>
                </a:solidFill>
              </a:rPr>
              <a:t>)</a:t>
            </a:r>
          </a:p>
        </p:txBody>
      </p:sp>
      <p:sp>
        <p:nvSpPr>
          <p:cNvPr id="30" name="TextBox 29">
            <a:extLst>
              <a:ext uri="{FF2B5EF4-FFF2-40B4-BE49-F238E27FC236}">
                <a16:creationId xmlns:a16="http://schemas.microsoft.com/office/drawing/2014/main" id="{B4243825-A946-4683-91D0-1378E81507C7}"/>
              </a:ext>
            </a:extLst>
          </p:cNvPr>
          <p:cNvSpPr txBox="1"/>
          <p:nvPr/>
        </p:nvSpPr>
        <p:spPr>
          <a:xfrm rot="16200000">
            <a:off x="5401790" y="3765870"/>
            <a:ext cx="2618505" cy="461665"/>
          </a:xfrm>
          <a:prstGeom prst="rect">
            <a:avLst/>
          </a:prstGeom>
          <a:noFill/>
        </p:spPr>
        <p:txBody>
          <a:bodyPr wrap="square" rtlCol="0">
            <a:spAutoFit/>
          </a:bodyPr>
          <a:lstStyle/>
          <a:p>
            <a:r>
              <a:rPr lang="en-US" sz="2400" dirty="0">
                <a:solidFill>
                  <a:srgbClr val="0070C0"/>
                </a:solidFill>
              </a:rPr>
              <a:t>a</a:t>
            </a:r>
            <a:r>
              <a:rPr lang="en-US" sz="2400" baseline="-25000" dirty="0">
                <a:solidFill>
                  <a:srgbClr val="0070C0"/>
                </a:solidFill>
              </a:rPr>
              <a:t>y</a:t>
            </a:r>
            <a:r>
              <a:rPr lang="en-US" sz="2400" dirty="0">
                <a:solidFill>
                  <a:srgbClr val="0070C0"/>
                </a:solidFill>
              </a:rPr>
              <a:t>  =  a  *  Sin (</a:t>
            </a:r>
            <a:r>
              <a:rPr lang="el-GR" sz="2400" dirty="0">
                <a:solidFill>
                  <a:srgbClr val="0070C0"/>
                </a:solidFill>
              </a:rPr>
              <a:t>ϴ</a:t>
            </a:r>
            <a:r>
              <a:rPr lang="en-US" sz="2400" dirty="0">
                <a:solidFill>
                  <a:srgbClr val="0070C0"/>
                </a:solidFill>
              </a:rPr>
              <a:t>)</a:t>
            </a:r>
          </a:p>
        </p:txBody>
      </p:sp>
      <p:cxnSp>
        <p:nvCxnSpPr>
          <p:cNvPr id="32" name="Straight Arrow Connector 31">
            <a:extLst>
              <a:ext uri="{FF2B5EF4-FFF2-40B4-BE49-F238E27FC236}">
                <a16:creationId xmlns:a16="http://schemas.microsoft.com/office/drawing/2014/main" id="{BA80EFC6-CEA2-4151-81F9-0E662A2812D5}"/>
              </a:ext>
            </a:extLst>
          </p:cNvPr>
          <p:cNvCxnSpPr>
            <a:cxnSpLocks/>
          </p:cNvCxnSpPr>
          <p:nvPr/>
        </p:nvCxnSpPr>
        <p:spPr>
          <a:xfrm flipV="1">
            <a:off x="4203869" y="3229705"/>
            <a:ext cx="2019068" cy="177812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54DE4284-0B37-437E-95D5-0592A076819A}"/>
              </a:ext>
            </a:extLst>
          </p:cNvPr>
          <p:cNvSpPr/>
          <p:nvPr/>
        </p:nvSpPr>
        <p:spPr>
          <a:xfrm>
            <a:off x="4761930" y="4531410"/>
            <a:ext cx="179459" cy="500095"/>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37CEED07-3AFF-4EB6-882C-95D0111D05D5}"/>
              </a:ext>
            </a:extLst>
          </p:cNvPr>
          <p:cNvCxnSpPr/>
          <p:nvPr/>
        </p:nvCxnSpPr>
        <p:spPr>
          <a:xfrm>
            <a:off x="4189801" y="5086645"/>
            <a:ext cx="2019068"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F2A27DC-47AF-458B-8D67-32718A309840}"/>
              </a:ext>
            </a:extLst>
          </p:cNvPr>
          <p:cNvCxnSpPr>
            <a:cxnSpLocks/>
          </p:cNvCxnSpPr>
          <p:nvPr/>
        </p:nvCxnSpPr>
        <p:spPr>
          <a:xfrm flipV="1">
            <a:off x="6222937" y="3301382"/>
            <a:ext cx="0" cy="1730123"/>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9434CF5-2E75-4073-B975-C665BF81AC6A}"/>
              </a:ext>
            </a:extLst>
          </p:cNvPr>
          <p:cNvSpPr txBox="1"/>
          <p:nvPr/>
        </p:nvSpPr>
        <p:spPr>
          <a:xfrm>
            <a:off x="3678631" y="3027728"/>
            <a:ext cx="758172" cy="607846"/>
          </a:xfrm>
          <a:prstGeom prst="rect">
            <a:avLst/>
          </a:prstGeom>
          <a:noFill/>
        </p:spPr>
        <p:txBody>
          <a:bodyPr wrap="square" rtlCol="0">
            <a:spAutoFit/>
          </a:bodyPr>
          <a:lstStyle/>
          <a:p>
            <a:r>
              <a:rPr lang="en-US" sz="2400" dirty="0"/>
              <a:t>a</a:t>
            </a:r>
            <a:r>
              <a:rPr lang="en-US" sz="2400" baseline="-25000" dirty="0"/>
              <a:t>y</a:t>
            </a:r>
          </a:p>
        </p:txBody>
      </p:sp>
      <p:sp>
        <p:nvSpPr>
          <p:cNvPr id="14" name="TextBox 13">
            <a:extLst>
              <a:ext uri="{FF2B5EF4-FFF2-40B4-BE49-F238E27FC236}">
                <a16:creationId xmlns:a16="http://schemas.microsoft.com/office/drawing/2014/main" id="{F0685D3D-F6A2-46B9-9F76-9C05BC270C56}"/>
              </a:ext>
            </a:extLst>
          </p:cNvPr>
          <p:cNvSpPr txBox="1"/>
          <p:nvPr/>
        </p:nvSpPr>
        <p:spPr>
          <a:xfrm>
            <a:off x="8144697" y="3184582"/>
            <a:ext cx="3128965" cy="461665"/>
          </a:xfrm>
          <a:prstGeom prst="rect">
            <a:avLst/>
          </a:prstGeom>
          <a:noFill/>
        </p:spPr>
        <p:txBody>
          <a:bodyPr wrap="square" rtlCol="0">
            <a:spAutoFit/>
          </a:bodyPr>
          <a:lstStyle/>
          <a:p>
            <a:r>
              <a:rPr lang="en-US" sz="2400" dirty="0">
                <a:solidFill>
                  <a:srgbClr val="00B050"/>
                </a:solidFill>
              </a:rPr>
              <a:t>Cos (75</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+ 0.259  </a:t>
            </a:r>
          </a:p>
        </p:txBody>
      </p:sp>
      <p:sp>
        <p:nvSpPr>
          <p:cNvPr id="40" name="TextBox 39">
            <a:extLst>
              <a:ext uri="{FF2B5EF4-FFF2-40B4-BE49-F238E27FC236}">
                <a16:creationId xmlns:a16="http://schemas.microsoft.com/office/drawing/2014/main" id="{E8B0BCB5-D2DA-4699-8444-54836C285C44}"/>
              </a:ext>
            </a:extLst>
          </p:cNvPr>
          <p:cNvSpPr txBox="1"/>
          <p:nvPr/>
        </p:nvSpPr>
        <p:spPr>
          <a:xfrm>
            <a:off x="8245539" y="3808805"/>
            <a:ext cx="3128965" cy="461665"/>
          </a:xfrm>
          <a:prstGeom prst="rect">
            <a:avLst/>
          </a:prstGeom>
          <a:noFill/>
        </p:spPr>
        <p:txBody>
          <a:bodyPr wrap="square" rtlCol="0">
            <a:spAutoFit/>
          </a:bodyPr>
          <a:lstStyle/>
          <a:p>
            <a:r>
              <a:rPr lang="en-US" sz="2400" dirty="0">
                <a:solidFill>
                  <a:srgbClr val="0070C0"/>
                </a:solidFill>
              </a:rPr>
              <a:t>Sin(25</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+ 0.423  </a:t>
            </a:r>
          </a:p>
        </p:txBody>
      </p:sp>
      <p:sp>
        <p:nvSpPr>
          <p:cNvPr id="41" name="TextBox 40">
            <a:extLst>
              <a:ext uri="{FF2B5EF4-FFF2-40B4-BE49-F238E27FC236}">
                <a16:creationId xmlns:a16="http://schemas.microsoft.com/office/drawing/2014/main" id="{8555EF18-92C8-41A2-A79D-F6925EBF35AB}"/>
              </a:ext>
            </a:extLst>
          </p:cNvPr>
          <p:cNvSpPr txBox="1"/>
          <p:nvPr/>
        </p:nvSpPr>
        <p:spPr>
          <a:xfrm>
            <a:off x="8144697" y="2494791"/>
            <a:ext cx="3128965" cy="461665"/>
          </a:xfrm>
          <a:prstGeom prst="rect">
            <a:avLst/>
          </a:prstGeom>
          <a:noFill/>
        </p:spPr>
        <p:txBody>
          <a:bodyPr wrap="square" rtlCol="0">
            <a:spAutoFit/>
          </a:bodyPr>
          <a:lstStyle/>
          <a:p>
            <a:r>
              <a:rPr lang="en-US" sz="2400" dirty="0">
                <a:solidFill>
                  <a:srgbClr val="00B050"/>
                </a:solidFill>
              </a:rPr>
              <a:t>Cos (25</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+ 0.906  </a:t>
            </a:r>
          </a:p>
        </p:txBody>
      </p:sp>
      <p:sp>
        <p:nvSpPr>
          <p:cNvPr id="42" name="TextBox 41">
            <a:extLst>
              <a:ext uri="{FF2B5EF4-FFF2-40B4-BE49-F238E27FC236}">
                <a16:creationId xmlns:a16="http://schemas.microsoft.com/office/drawing/2014/main" id="{C0F50CD6-FD09-4F8E-84A9-36DA525C0DF9}"/>
              </a:ext>
            </a:extLst>
          </p:cNvPr>
          <p:cNvSpPr txBox="1"/>
          <p:nvPr/>
        </p:nvSpPr>
        <p:spPr>
          <a:xfrm>
            <a:off x="8144697" y="2846685"/>
            <a:ext cx="3128965" cy="461665"/>
          </a:xfrm>
          <a:prstGeom prst="rect">
            <a:avLst/>
          </a:prstGeom>
          <a:noFill/>
        </p:spPr>
        <p:txBody>
          <a:bodyPr wrap="square" rtlCol="0">
            <a:spAutoFit/>
          </a:bodyPr>
          <a:lstStyle/>
          <a:p>
            <a:r>
              <a:rPr lang="en-US" sz="2400" dirty="0">
                <a:solidFill>
                  <a:srgbClr val="00B050"/>
                </a:solidFill>
              </a:rPr>
              <a:t>Cos (50</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+ 0.643  </a:t>
            </a:r>
          </a:p>
        </p:txBody>
      </p:sp>
      <p:sp>
        <p:nvSpPr>
          <p:cNvPr id="43" name="TextBox 42">
            <a:extLst>
              <a:ext uri="{FF2B5EF4-FFF2-40B4-BE49-F238E27FC236}">
                <a16:creationId xmlns:a16="http://schemas.microsoft.com/office/drawing/2014/main" id="{91BF0C07-7E30-4870-9965-A9E1B5743F54}"/>
              </a:ext>
            </a:extLst>
          </p:cNvPr>
          <p:cNvSpPr txBox="1"/>
          <p:nvPr/>
        </p:nvSpPr>
        <p:spPr>
          <a:xfrm>
            <a:off x="8245539" y="4230407"/>
            <a:ext cx="3128965" cy="461665"/>
          </a:xfrm>
          <a:prstGeom prst="rect">
            <a:avLst/>
          </a:prstGeom>
          <a:noFill/>
        </p:spPr>
        <p:txBody>
          <a:bodyPr wrap="square" rtlCol="0">
            <a:spAutoFit/>
          </a:bodyPr>
          <a:lstStyle/>
          <a:p>
            <a:r>
              <a:rPr lang="en-US" sz="2400" dirty="0">
                <a:solidFill>
                  <a:srgbClr val="0070C0"/>
                </a:solidFill>
              </a:rPr>
              <a:t>Sin(50</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+ 0.766  </a:t>
            </a:r>
          </a:p>
        </p:txBody>
      </p:sp>
      <p:sp>
        <p:nvSpPr>
          <p:cNvPr id="44" name="TextBox 43">
            <a:extLst>
              <a:ext uri="{FF2B5EF4-FFF2-40B4-BE49-F238E27FC236}">
                <a16:creationId xmlns:a16="http://schemas.microsoft.com/office/drawing/2014/main" id="{AF6BE3A0-E354-4214-8F32-CA6C45442A9B}"/>
              </a:ext>
            </a:extLst>
          </p:cNvPr>
          <p:cNvSpPr txBox="1"/>
          <p:nvPr/>
        </p:nvSpPr>
        <p:spPr>
          <a:xfrm>
            <a:off x="8245538" y="4635538"/>
            <a:ext cx="3128965" cy="461665"/>
          </a:xfrm>
          <a:prstGeom prst="rect">
            <a:avLst/>
          </a:prstGeom>
          <a:noFill/>
        </p:spPr>
        <p:txBody>
          <a:bodyPr wrap="square" rtlCol="0">
            <a:spAutoFit/>
          </a:bodyPr>
          <a:lstStyle/>
          <a:p>
            <a:r>
              <a:rPr lang="en-US" sz="2400" dirty="0">
                <a:solidFill>
                  <a:srgbClr val="0070C0"/>
                </a:solidFill>
              </a:rPr>
              <a:t>Sin(75</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+ 0.966  </a:t>
            </a:r>
          </a:p>
        </p:txBody>
      </p:sp>
      <p:sp>
        <p:nvSpPr>
          <p:cNvPr id="45" name="TextBox 44">
            <a:extLst>
              <a:ext uri="{FF2B5EF4-FFF2-40B4-BE49-F238E27FC236}">
                <a16:creationId xmlns:a16="http://schemas.microsoft.com/office/drawing/2014/main" id="{BF25EB11-0E7D-4D7A-AA85-894F8E70DD0F}"/>
              </a:ext>
            </a:extLst>
          </p:cNvPr>
          <p:cNvSpPr txBox="1"/>
          <p:nvPr/>
        </p:nvSpPr>
        <p:spPr>
          <a:xfrm>
            <a:off x="956611" y="980717"/>
            <a:ext cx="10564826" cy="1200329"/>
          </a:xfrm>
          <a:prstGeom prst="rect">
            <a:avLst/>
          </a:prstGeom>
          <a:noFill/>
        </p:spPr>
        <p:txBody>
          <a:bodyPr wrap="square" rtlCol="0">
            <a:spAutoFit/>
          </a:bodyPr>
          <a:lstStyle/>
          <a:p>
            <a:r>
              <a:rPr lang="en-US" sz="2400" dirty="0"/>
              <a:t>The sign of the vector components are important in the addition and subtraction of vectors.  To make the math work out properly, the angle (</a:t>
            </a:r>
            <a:r>
              <a:rPr lang="el-GR" sz="2400" dirty="0"/>
              <a:t>ϴ</a:t>
            </a:r>
            <a:r>
              <a:rPr lang="en-US" sz="2400" dirty="0"/>
              <a:t>) must be referenced to the positive x-axis.</a:t>
            </a:r>
          </a:p>
        </p:txBody>
      </p:sp>
      <p:sp>
        <p:nvSpPr>
          <p:cNvPr id="18" name="Slide Number Placeholder 17">
            <a:extLst>
              <a:ext uri="{FF2B5EF4-FFF2-40B4-BE49-F238E27FC236}">
                <a16:creationId xmlns:a16="http://schemas.microsoft.com/office/drawing/2014/main" id="{8CBAF535-4D48-4982-9132-6BEF6636C54C}"/>
              </a:ext>
            </a:extLst>
          </p:cNvPr>
          <p:cNvSpPr>
            <a:spLocks noGrp="1"/>
          </p:cNvSpPr>
          <p:nvPr>
            <p:ph type="sldNum" sz="quarter" idx="12"/>
          </p:nvPr>
        </p:nvSpPr>
        <p:spPr/>
        <p:txBody>
          <a:bodyPr/>
          <a:lstStyle/>
          <a:p>
            <a:fld id="{2ABD293D-5FC3-490B-AAA5-62A0FFBD4BDC}" type="slidenum">
              <a:rPr lang="en-US" smtClean="0"/>
              <a:t>15</a:t>
            </a:fld>
            <a:endParaRPr lang="en-US"/>
          </a:p>
        </p:txBody>
      </p:sp>
      <p:sp>
        <p:nvSpPr>
          <p:cNvPr id="2" name="TextBox 1">
            <a:extLst>
              <a:ext uri="{FF2B5EF4-FFF2-40B4-BE49-F238E27FC236}">
                <a16:creationId xmlns:a16="http://schemas.microsoft.com/office/drawing/2014/main" id="{39EE32B6-7381-4326-8F2A-413490E59384}"/>
              </a:ext>
            </a:extLst>
          </p:cNvPr>
          <p:cNvSpPr txBox="1"/>
          <p:nvPr/>
        </p:nvSpPr>
        <p:spPr>
          <a:xfrm>
            <a:off x="7687159" y="5299918"/>
            <a:ext cx="3834278" cy="830997"/>
          </a:xfrm>
          <a:prstGeom prst="rect">
            <a:avLst/>
          </a:prstGeom>
          <a:noFill/>
        </p:spPr>
        <p:txBody>
          <a:bodyPr wrap="square" rtlCol="0">
            <a:spAutoFit/>
          </a:bodyPr>
          <a:lstStyle/>
          <a:p>
            <a:r>
              <a:rPr lang="en-US" sz="2400" dirty="0"/>
              <a:t>Notice that all the values are positive…</a:t>
            </a:r>
          </a:p>
        </p:txBody>
      </p:sp>
      <p:cxnSp>
        <p:nvCxnSpPr>
          <p:cNvPr id="24" name="Straight Connector 23">
            <a:extLst>
              <a:ext uri="{FF2B5EF4-FFF2-40B4-BE49-F238E27FC236}">
                <a16:creationId xmlns:a16="http://schemas.microsoft.com/office/drawing/2014/main" id="{2AF4F44A-DBD6-471E-8DD2-F7F869BACA74}"/>
              </a:ext>
            </a:extLst>
          </p:cNvPr>
          <p:cNvCxnSpPr/>
          <p:nvPr/>
        </p:nvCxnSpPr>
        <p:spPr>
          <a:xfrm>
            <a:off x="4135901" y="3290966"/>
            <a:ext cx="1688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787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7C182181-581C-4229-B332-18CA0186E545}"/>
              </a:ext>
            </a:extLst>
          </p:cNvPr>
          <p:cNvCxnSpPr/>
          <p:nvPr/>
        </p:nvCxnSpPr>
        <p:spPr>
          <a:xfrm>
            <a:off x="4210917" y="2499517"/>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48459BD-7614-4A98-BB0A-BD963035E236}"/>
              </a:ext>
            </a:extLst>
          </p:cNvPr>
          <p:cNvCxnSpPr>
            <a:cxnSpLocks/>
          </p:cNvCxnSpPr>
          <p:nvPr/>
        </p:nvCxnSpPr>
        <p:spPr>
          <a:xfrm flipH="1" flipV="1">
            <a:off x="2197710" y="5018515"/>
            <a:ext cx="4286929"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8EE39F5B-6235-46AF-AD46-D972EAFB230C}"/>
              </a:ext>
            </a:extLst>
          </p:cNvPr>
          <p:cNvCxnSpPr>
            <a:cxnSpLocks/>
          </p:cNvCxnSpPr>
          <p:nvPr/>
        </p:nvCxnSpPr>
        <p:spPr>
          <a:xfrm flipH="1" flipV="1">
            <a:off x="2540126" y="3240399"/>
            <a:ext cx="1670789" cy="177812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1F3F0D-B04E-4F59-AA04-03C846D92961}"/>
              </a:ext>
            </a:extLst>
          </p:cNvPr>
          <p:cNvSpPr txBox="1"/>
          <p:nvPr/>
        </p:nvSpPr>
        <p:spPr>
          <a:xfrm>
            <a:off x="4937294" y="4344153"/>
            <a:ext cx="410482" cy="461665"/>
          </a:xfrm>
          <a:prstGeom prst="rect">
            <a:avLst/>
          </a:prstGeom>
          <a:noFill/>
        </p:spPr>
        <p:txBody>
          <a:bodyPr wrap="square" rtlCol="0">
            <a:spAutoFit/>
          </a:bodyPr>
          <a:lstStyle/>
          <a:p>
            <a:r>
              <a:rPr lang="el-GR" sz="2400" dirty="0"/>
              <a:t>ϴ</a:t>
            </a:r>
            <a:endParaRPr lang="en-US" sz="2400" dirty="0"/>
          </a:p>
        </p:txBody>
      </p:sp>
      <p:sp>
        <p:nvSpPr>
          <p:cNvPr id="23" name="TextBox 22">
            <a:extLst>
              <a:ext uri="{FF2B5EF4-FFF2-40B4-BE49-F238E27FC236}">
                <a16:creationId xmlns:a16="http://schemas.microsoft.com/office/drawing/2014/main" id="{3C96C8A1-1EAE-4B04-A502-0D609E43FCC8}"/>
              </a:ext>
            </a:extLst>
          </p:cNvPr>
          <p:cNvSpPr txBox="1"/>
          <p:nvPr/>
        </p:nvSpPr>
        <p:spPr>
          <a:xfrm>
            <a:off x="4811180" y="3669788"/>
            <a:ext cx="488886" cy="607846"/>
          </a:xfrm>
          <a:prstGeom prst="rect">
            <a:avLst/>
          </a:prstGeom>
          <a:noFill/>
        </p:spPr>
        <p:txBody>
          <a:bodyPr wrap="square" rtlCol="0">
            <a:spAutoFit/>
          </a:bodyPr>
          <a:lstStyle/>
          <a:p>
            <a:r>
              <a:rPr lang="en-US" sz="2400" dirty="0"/>
              <a:t>a</a:t>
            </a:r>
          </a:p>
        </p:txBody>
      </p:sp>
      <p:cxnSp>
        <p:nvCxnSpPr>
          <p:cNvPr id="25" name="Straight Connector 24">
            <a:extLst>
              <a:ext uri="{FF2B5EF4-FFF2-40B4-BE49-F238E27FC236}">
                <a16:creationId xmlns:a16="http://schemas.microsoft.com/office/drawing/2014/main" id="{2891A7D5-0AD7-4292-9D8C-DB686318B42A}"/>
              </a:ext>
            </a:extLst>
          </p:cNvPr>
          <p:cNvCxnSpPr>
            <a:cxnSpLocks/>
          </p:cNvCxnSpPr>
          <p:nvPr/>
        </p:nvCxnSpPr>
        <p:spPr>
          <a:xfrm flipH="1">
            <a:off x="2540126" y="5111401"/>
            <a:ext cx="167079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B34EBB-23F2-4F1C-A760-C78CBF8FB1BC}"/>
              </a:ext>
            </a:extLst>
          </p:cNvPr>
          <p:cNvCxnSpPr>
            <a:cxnSpLocks/>
          </p:cNvCxnSpPr>
          <p:nvPr/>
        </p:nvCxnSpPr>
        <p:spPr>
          <a:xfrm flipV="1">
            <a:off x="2575974" y="3288392"/>
            <a:ext cx="0" cy="1730123"/>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5D55C17-CA0E-45E9-A31B-24B7CA965CB1}"/>
              </a:ext>
            </a:extLst>
          </p:cNvPr>
          <p:cNvSpPr txBox="1"/>
          <p:nvPr/>
        </p:nvSpPr>
        <p:spPr>
          <a:xfrm>
            <a:off x="4341174" y="3053112"/>
            <a:ext cx="758172" cy="607846"/>
          </a:xfrm>
          <a:prstGeom prst="rect">
            <a:avLst/>
          </a:prstGeom>
          <a:noFill/>
        </p:spPr>
        <p:txBody>
          <a:bodyPr wrap="square" rtlCol="0">
            <a:spAutoFit/>
          </a:bodyPr>
          <a:lstStyle/>
          <a:p>
            <a:r>
              <a:rPr lang="en-US" sz="2400" dirty="0"/>
              <a:t>a</a:t>
            </a:r>
            <a:r>
              <a:rPr lang="en-US" sz="2400" baseline="-25000" dirty="0"/>
              <a:t>y</a:t>
            </a:r>
          </a:p>
        </p:txBody>
      </p:sp>
      <p:sp>
        <p:nvSpPr>
          <p:cNvPr id="28" name="TextBox 27">
            <a:extLst>
              <a:ext uri="{FF2B5EF4-FFF2-40B4-BE49-F238E27FC236}">
                <a16:creationId xmlns:a16="http://schemas.microsoft.com/office/drawing/2014/main" id="{A0066705-AAAD-4CE9-B8B4-5A2B684BF5D6}"/>
              </a:ext>
            </a:extLst>
          </p:cNvPr>
          <p:cNvSpPr txBox="1"/>
          <p:nvPr/>
        </p:nvSpPr>
        <p:spPr>
          <a:xfrm>
            <a:off x="2438764" y="4993361"/>
            <a:ext cx="758172" cy="607846"/>
          </a:xfrm>
          <a:prstGeom prst="rect">
            <a:avLst/>
          </a:prstGeom>
          <a:noFill/>
        </p:spPr>
        <p:txBody>
          <a:bodyPr wrap="square" rtlCol="0">
            <a:spAutoFit/>
          </a:bodyPr>
          <a:lstStyle/>
          <a:p>
            <a:r>
              <a:rPr lang="en-US" sz="2400" dirty="0"/>
              <a:t>a</a:t>
            </a:r>
            <a:r>
              <a:rPr lang="en-US" sz="2400" baseline="-25000" dirty="0"/>
              <a:t>x</a:t>
            </a:r>
          </a:p>
        </p:txBody>
      </p:sp>
      <p:sp>
        <p:nvSpPr>
          <p:cNvPr id="29" name="TextBox 28">
            <a:extLst>
              <a:ext uri="{FF2B5EF4-FFF2-40B4-BE49-F238E27FC236}">
                <a16:creationId xmlns:a16="http://schemas.microsoft.com/office/drawing/2014/main" id="{6A3722C4-6AB5-4B90-9549-4D0FA756AFAF}"/>
              </a:ext>
            </a:extLst>
          </p:cNvPr>
          <p:cNvSpPr txBox="1"/>
          <p:nvPr/>
        </p:nvSpPr>
        <p:spPr>
          <a:xfrm>
            <a:off x="2358223" y="5473232"/>
            <a:ext cx="3128965"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x</a:t>
            </a:r>
            <a:r>
              <a:rPr lang="en-US" sz="2400" dirty="0">
                <a:solidFill>
                  <a:srgbClr val="00B050"/>
                </a:solidFill>
              </a:rPr>
              <a:t>  =  a  *  Cos (</a:t>
            </a:r>
            <a:r>
              <a:rPr lang="el-GR" sz="2400" dirty="0">
                <a:solidFill>
                  <a:srgbClr val="00B050"/>
                </a:solidFill>
              </a:rPr>
              <a:t>ϴ</a:t>
            </a:r>
            <a:r>
              <a:rPr lang="en-US" sz="2400" dirty="0">
                <a:solidFill>
                  <a:srgbClr val="00B050"/>
                </a:solidFill>
              </a:rPr>
              <a:t>)</a:t>
            </a:r>
          </a:p>
        </p:txBody>
      </p:sp>
      <p:sp>
        <p:nvSpPr>
          <p:cNvPr id="30" name="TextBox 29">
            <a:extLst>
              <a:ext uri="{FF2B5EF4-FFF2-40B4-BE49-F238E27FC236}">
                <a16:creationId xmlns:a16="http://schemas.microsoft.com/office/drawing/2014/main" id="{B4243825-A946-4683-91D0-1378E81507C7}"/>
              </a:ext>
            </a:extLst>
          </p:cNvPr>
          <p:cNvSpPr txBox="1"/>
          <p:nvPr/>
        </p:nvSpPr>
        <p:spPr>
          <a:xfrm rot="16200000">
            <a:off x="527369" y="3636245"/>
            <a:ext cx="2618505" cy="461665"/>
          </a:xfrm>
          <a:prstGeom prst="rect">
            <a:avLst/>
          </a:prstGeom>
          <a:noFill/>
        </p:spPr>
        <p:txBody>
          <a:bodyPr wrap="square" rtlCol="0">
            <a:spAutoFit/>
          </a:bodyPr>
          <a:lstStyle/>
          <a:p>
            <a:r>
              <a:rPr lang="en-US" sz="2400" dirty="0">
                <a:solidFill>
                  <a:srgbClr val="0070C0"/>
                </a:solidFill>
              </a:rPr>
              <a:t>a</a:t>
            </a:r>
            <a:r>
              <a:rPr lang="en-US" sz="2400" baseline="-25000" dirty="0">
                <a:solidFill>
                  <a:srgbClr val="0070C0"/>
                </a:solidFill>
              </a:rPr>
              <a:t>y</a:t>
            </a:r>
            <a:r>
              <a:rPr lang="en-US" sz="2400" dirty="0">
                <a:solidFill>
                  <a:srgbClr val="0070C0"/>
                </a:solidFill>
              </a:rPr>
              <a:t>  =  a  *  Sin (</a:t>
            </a:r>
            <a:r>
              <a:rPr lang="el-GR" sz="2400" dirty="0">
                <a:solidFill>
                  <a:srgbClr val="0070C0"/>
                </a:solidFill>
              </a:rPr>
              <a:t>ϴ</a:t>
            </a:r>
            <a:r>
              <a:rPr lang="en-US" sz="2400" dirty="0">
                <a:solidFill>
                  <a:srgbClr val="0070C0"/>
                </a:solidFill>
              </a:rPr>
              <a:t>)</a:t>
            </a:r>
          </a:p>
        </p:txBody>
      </p:sp>
      <p:sp>
        <p:nvSpPr>
          <p:cNvPr id="31" name="Freeform: Shape 30">
            <a:extLst>
              <a:ext uri="{FF2B5EF4-FFF2-40B4-BE49-F238E27FC236}">
                <a16:creationId xmlns:a16="http://schemas.microsoft.com/office/drawing/2014/main" id="{25C6FE38-96C2-4DDC-AA29-B14D14E1FC0C}"/>
              </a:ext>
            </a:extLst>
          </p:cNvPr>
          <p:cNvSpPr/>
          <p:nvPr/>
        </p:nvSpPr>
        <p:spPr>
          <a:xfrm>
            <a:off x="3628754" y="4252328"/>
            <a:ext cx="1477108" cy="766187"/>
          </a:xfrm>
          <a:custGeom>
            <a:avLst/>
            <a:gdLst>
              <a:gd name="connsiteX0" fmla="*/ 1477108 w 1477108"/>
              <a:gd name="connsiteY0" fmla="*/ 746071 h 746071"/>
              <a:gd name="connsiteX1" fmla="*/ 1266093 w 1477108"/>
              <a:gd name="connsiteY1" fmla="*/ 338108 h 746071"/>
              <a:gd name="connsiteX2" fmla="*/ 872197 w 1477108"/>
              <a:gd name="connsiteY2" fmla="*/ 70822 h 746071"/>
              <a:gd name="connsiteX3" fmla="*/ 450166 w 1477108"/>
              <a:gd name="connsiteY3" fmla="*/ 484 h 746071"/>
              <a:gd name="connsiteX4" fmla="*/ 112542 w 1477108"/>
              <a:gd name="connsiteY4" fmla="*/ 42687 h 746071"/>
              <a:gd name="connsiteX5" fmla="*/ 0 w 1477108"/>
              <a:gd name="connsiteY5" fmla="*/ 98957 h 746071"/>
              <a:gd name="connsiteX0" fmla="*/ 1477108 w 1477108"/>
              <a:gd name="connsiteY0" fmla="*/ 750060 h 750060"/>
              <a:gd name="connsiteX1" fmla="*/ 1266093 w 1477108"/>
              <a:gd name="connsiteY1" fmla="*/ 342097 h 750060"/>
              <a:gd name="connsiteX2" fmla="*/ 872197 w 1477108"/>
              <a:gd name="connsiteY2" fmla="*/ 74811 h 750060"/>
              <a:gd name="connsiteX3" fmla="*/ 450166 w 1477108"/>
              <a:gd name="connsiteY3" fmla="*/ 4473 h 750060"/>
              <a:gd name="connsiteX4" fmla="*/ 228656 w 1477108"/>
              <a:gd name="connsiteY4" fmla="*/ 17647 h 750060"/>
              <a:gd name="connsiteX5" fmla="*/ 0 w 1477108"/>
              <a:gd name="connsiteY5" fmla="*/ 102946 h 750060"/>
              <a:gd name="connsiteX0" fmla="*/ 1477108 w 1477108"/>
              <a:gd name="connsiteY0" fmla="*/ 762697 h 762697"/>
              <a:gd name="connsiteX1" fmla="*/ 1266093 w 1477108"/>
              <a:gd name="connsiteY1" fmla="*/ 354734 h 762697"/>
              <a:gd name="connsiteX2" fmla="*/ 872197 w 1477108"/>
              <a:gd name="connsiteY2" fmla="*/ 87448 h 762697"/>
              <a:gd name="connsiteX3" fmla="*/ 522738 w 1477108"/>
              <a:gd name="connsiteY3" fmla="*/ 2596 h 762697"/>
              <a:gd name="connsiteX4" fmla="*/ 228656 w 1477108"/>
              <a:gd name="connsiteY4" fmla="*/ 30284 h 762697"/>
              <a:gd name="connsiteX5" fmla="*/ 0 w 1477108"/>
              <a:gd name="connsiteY5" fmla="*/ 115583 h 762697"/>
              <a:gd name="connsiteX0" fmla="*/ 1477108 w 1477108"/>
              <a:gd name="connsiteY0" fmla="*/ 766187 h 766187"/>
              <a:gd name="connsiteX1" fmla="*/ 1266093 w 1477108"/>
              <a:gd name="connsiteY1" fmla="*/ 358224 h 766187"/>
              <a:gd name="connsiteX2" fmla="*/ 872197 w 1477108"/>
              <a:gd name="connsiteY2" fmla="*/ 90938 h 766187"/>
              <a:gd name="connsiteX3" fmla="*/ 522738 w 1477108"/>
              <a:gd name="connsiteY3" fmla="*/ 6086 h 766187"/>
              <a:gd name="connsiteX4" fmla="*/ 286714 w 1477108"/>
              <a:gd name="connsiteY4" fmla="*/ 19260 h 766187"/>
              <a:gd name="connsiteX5" fmla="*/ 0 w 1477108"/>
              <a:gd name="connsiteY5" fmla="*/ 119073 h 76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108" h="766187">
                <a:moveTo>
                  <a:pt x="1477108" y="766187"/>
                </a:moveTo>
                <a:cubicBezTo>
                  <a:pt x="1422010" y="618476"/>
                  <a:pt x="1366912" y="470766"/>
                  <a:pt x="1266093" y="358224"/>
                </a:cubicBezTo>
                <a:cubicBezTo>
                  <a:pt x="1165274" y="245682"/>
                  <a:pt x="996090" y="149628"/>
                  <a:pt x="872197" y="90938"/>
                </a:cubicBezTo>
                <a:cubicBezTo>
                  <a:pt x="748305" y="32248"/>
                  <a:pt x="620319" y="18032"/>
                  <a:pt x="522738" y="6086"/>
                </a:cubicBezTo>
                <a:cubicBezTo>
                  <a:pt x="425158" y="-5860"/>
                  <a:pt x="373837" y="429"/>
                  <a:pt x="286714" y="19260"/>
                </a:cubicBezTo>
                <a:cubicBezTo>
                  <a:pt x="199591" y="38091"/>
                  <a:pt x="18757" y="99144"/>
                  <a:pt x="0" y="119073"/>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8C19BE1-E479-4FE8-A48D-C8BA2E36279B}"/>
              </a:ext>
            </a:extLst>
          </p:cNvPr>
          <p:cNvSpPr txBox="1"/>
          <p:nvPr/>
        </p:nvSpPr>
        <p:spPr>
          <a:xfrm>
            <a:off x="8144697" y="3195839"/>
            <a:ext cx="3128965" cy="461665"/>
          </a:xfrm>
          <a:prstGeom prst="rect">
            <a:avLst/>
          </a:prstGeom>
          <a:noFill/>
        </p:spPr>
        <p:txBody>
          <a:bodyPr wrap="square" rtlCol="0">
            <a:spAutoFit/>
          </a:bodyPr>
          <a:lstStyle/>
          <a:p>
            <a:r>
              <a:rPr lang="en-US" sz="2400" dirty="0">
                <a:solidFill>
                  <a:srgbClr val="00B050"/>
                </a:solidFill>
              </a:rPr>
              <a:t>Cos (175</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- 0.996  </a:t>
            </a:r>
          </a:p>
        </p:txBody>
      </p:sp>
      <p:sp>
        <p:nvSpPr>
          <p:cNvPr id="24" name="TextBox 23">
            <a:extLst>
              <a:ext uri="{FF2B5EF4-FFF2-40B4-BE49-F238E27FC236}">
                <a16:creationId xmlns:a16="http://schemas.microsoft.com/office/drawing/2014/main" id="{54275F11-2151-4533-A27E-98EB9B080A85}"/>
              </a:ext>
            </a:extLst>
          </p:cNvPr>
          <p:cNvSpPr txBox="1"/>
          <p:nvPr/>
        </p:nvSpPr>
        <p:spPr>
          <a:xfrm>
            <a:off x="8245539" y="3808805"/>
            <a:ext cx="3128965" cy="461665"/>
          </a:xfrm>
          <a:prstGeom prst="rect">
            <a:avLst/>
          </a:prstGeom>
          <a:noFill/>
        </p:spPr>
        <p:txBody>
          <a:bodyPr wrap="square" rtlCol="0">
            <a:spAutoFit/>
          </a:bodyPr>
          <a:lstStyle/>
          <a:p>
            <a:r>
              <a:rPr lang="en-US" sz="2400" dirty="0">
                <a:solidFill>
                  <a:srgbClr val="0070C0"/>
                </a:solidFill>
              </a:rPr>
              <a:t>Sin(125</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+ 0.819  </a:t>
            </a:r>
          </a:p>
        </p:txBody>
      </p:sp>
      <p:sp>
        <p:nvSpPr>
          <p:cNvPr id="32" name="TextBox 31">
            <a:extLst>
              <a:ext uri="{FF2B5EF4-FFF2-40B4-BE49-F238E27FC236}">
                <a16:creationId xmlns:a16="http://schemas.microsoft.com/office/drawing/2014/main" id="{8CFDC6FB-BE9F-4666-B644-E4959119D89D}"/>
              </a:ext>
            </a:extLst>
          </p:cNvPr>
          <p:cNvSpPr txBox="1"/>
          <p:nvPr/>
        </p:nvSpPr>
        <p:spPr>
          <a:xfrm>
            <a:off x="8144697" y="2494791"/>
            <a:ext cx="3128965" cy="461665"/>
          </a:xfrm>
          <a:prstGeom prst="rect">
            <a:avLst/>
          </a:prstGeom>
          <a:noFill/>
        </p:spPr>
        <p:txBody>
          <a:bodyPr wrap="square" rtlCol="0">
            <a:spAutoFit/>
          </a:bodyPr>
          <a:lstStyle/>
          <a:p>
            <a:r>
              <a:rPr lang="en-US" sz="2400" dirty="0">
                <a:solidFill>
                  <a:srgbClr val="00B050"/>
                </a:solidFill>
              </a:rPr>
              <a:t>Cos (125</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- 0.573  </a:t>
            </a:r>
          </a:p>
        </p:txBody>
      </p:sp>
      <p:sp>
        <p:nvSpPr>
          <p:cNvPr id="33" name="TextBox 32">
            <a:extLst>
              <a:ext uri="{FF2B5EF4-FFF2-40B4-BE49-F238E27FC236}">
                <a16:creationId xmlns:a16="http://schemas.microsoft.com/office/drawing/2014/main" id="{7E1ED12B-BD42-49CC-A540-EA84EDD6CD82}"/>
              </a:ext>
            </a:extLst>
          </p:cNvPr>
          <p:cNvSpPr txBox="1"/>
          <p:nvPr/>
        </p:nvSpPr>
        <p:spPr>
          <a:xfrm>
            <a:off x="8144697" y="2846685"/>
            <a:ext cx="3128965" cy="461665"/>
          </a:xfrm>
          <a:prstGeom prst="rect">
            <a:avLst/>
          </a:prstGeom>
          <a:noFill/>
        </p:spPr>
        <p:txBody>
          <a:bodyPr wrap="square" rtlCol="0">
            <a:spAutoFit/>
          </a:bodyPr>
          <a:lstStyle/>
          <a:p>
            <a:r>
              <a:rPr lang="en-US" sz="2400" dirty="0">
                <a:solidFill>
                  <a:srgbClr val="00B050"/>
                </a:solidFill>
              </a:rPr>
              <a:t>Cos (150</a:t>
            </a:r>
            <a:r>
              <a:rPr lang="en-US" sz="2400" dirty="0">
                <a:solidFill>
                  <a:srgbClr val="00B050"/>
                </a:solidFill>
                <a:latin typeface="Calibri" panose="020F0502020204030204" pitchFamily="34" charset="0"/>
                <a:cs typeface="Calibri" panose="020F0502020204030204" pitchFamily="34" charset="0"/>
              </a:rPr>
              <a:t>⁰</a:t>
            </a:r>
            <a:r>
              <a:rPr lang="en-US" sz="2400" dirty="0">
                <a:solidFill>
                  <a:srgbClr val="00B050"/>
                </a:solidFill>
              </a:rPr>
              <a:t>) =  - 0.866  </a:t>
            </a:r>
          </a:p>
        </p:txBody>
      </p:sp>
      <p:sp>
        <p:nvSpPr>
          <p:cNvPr id="34" name="TextBox 33">
            <a:extLst>
              <a:ext uri="{FF2B5EF4-FFF2-40B4-BE49-F238E27FC236}">
                <a16:creationId xmlns:a16="http://schemas.microsoft.com/office/drawing/2014/main" id="{CC3FCAEB-CF0D-4D33-8576-D5D8071BDB75}"/>
              </a:ext>
            </a:extLst>
          </p:cNvPr>
          <p:cNvSpPr txBox="1"/>
          <p:nvPr/>
        </p:nvSpPr>
        <p:spPr>
          <a:xfrm>
            <a:off x="8245539" y="4230407"/>
            <a:ext cx="3128965" cy="461665"/>
          </a:xfrm>
          <a:prstGeom prst="rect">
            <a:avLst/>
          </a:prstGeom>
          <a:noFill/>
        </p:spPr>
        <p:txBody>
          <a:bodyPr wrap="square" rtlCol="0">
            <a:spAutoFit/>
          </a:bodyPr>
          <a:lstStyle/>
          <a:p>
            <a:r>
              <a:rPr lang="en-US" sz="2400" dirty="0">
                <a:solidFill>
                  <a:srgbClr val="0070C0"/>
                </a:solidFill>
              </a:rPr>
              <a:t>Sin(150</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+ 0.500  </a:t>
            </a:r>
          </a:p>
        </p:txBody>
      </p:sp>
      <p:sp>
        <p:nvSpPr>
          <p:cNvPr id="35" name="TextBox 34">
            <a:extLst>
              <a:ext uri="{FF2B5EF4-FFF2-40B4-BE49-F238E27FC236}">
                <a16:creationId xmlns:a16="http://schemas.microsoft.com/office/drawing/2014/main" id="{37673015-E589-4BE2-8AE5-432DE9815D3C}"/>
              </a:ext>
            </a:extLst>
          </p:cNvPr>
          <p:cNvSpPr txBox="1"/>
          <p:nvPr/>
        </p:nvSpPr>
        <p:spPr>
          <a:xfrm>
            <a:off x="8245538" y="4635538"/>
            <a:ext cx="3128965" cy="461665"/>
          </a:xfrm>
          <a:prstGeom prst="rect">
            <a:avLst/>
          </a:prstGeom>
          <a:noFill/>
        </p:spPr>
        <p:txBody>
          <a:bodyPr wrap="square" rtlCol="0">
            <a:spAutoFit/>
          </a:bodyPr>
          <a:lstStyle/>
          <a:p>
            <a:r>
              <a:rPr lang="en-US" sz="2400" dirty="0">
                <a:solidFill>
                  <a:srgbClr val="0070C0"/>
                </a:solidFill>
              </a:rPr>
              <a:t>Sin(175</a:t>
            </a:r>
            <a:r>
              <a:rPr lang="en-US" sz="2400" dirty="0">
                <a:solidFill>
                  <a:srgbClr val="0070C0"/>
                </a:solidFill>
                <a:latin typeface="Calibri" panose="020F0502020204030204" pitchFamily="34" charset="0"/>
                <a:cs typeface="Calibri" panose="020F0502020204030204" pitchFamily="34" charset="0"/>
              </a:rPr>
              <a:t>⁰</a:t>
            </a:r>
            <a:r>
              <a:rPr lang="en-US" sz="2400" dirty="0">
                <a:solidFill>
                  <a:srgbClr val="0070C0"/>
                </a:solidFill>
              </a:rPr>
              <a:t>) =  + 0.087  </a:t>
            </a:r>
          </a:p>
        </p:txBody>
      </p:sp>
      <p:sp>
        <p:nvSpPr>
          <p:cNvPr id="37" name="TextBox 36">
            <a:extLst>
              <a:ext uri="{FF2B5EF4-FFF2-40B4-BE49-F238E27FC236}">
                <a16:creationId xmlns:a16="http://schemas.microsoft.com/office/drawing/2014/main" id="{F8DE1DFE-82E6-4F41-AE35-36564A40BB68}"/>
              </a:ext>
            </a:extLst>
          </p:cNvPr>
          <p:cNvSpPr txBox="1"/>
          <p:nvPr/>
        </p:nvSpPr>
        <p:spPr>
          <a:xfrm>
            <a:off x="2959285" y="235580"/>
            <a:ext cx="6124135" cy="584775"/>
          </a:xfrm>
          <a:prstGeom prst="rect">
            <a:avLst/>
          </a:prstGeom>
          <a:noFill/>
        </p:spPr>
        <p:txBody>
          <a:bodyPr wrap="square" rtlCol="0">
            <a:spAutoFit/>
          </a:bodyPr>
          <a:lstStyle/>
          <a:p>
            <a:pPr algn="ctr"/>
            <a:r>
              <a:rPr lang="en-US" sz="3200" dirty="0">
                <a:solidFill>
                  <a:srgbClr val="FF0000"/>
                </a:solidFill>
              </a:rPr>
              <a:t>Vector Math – Vector Direction Sign</a:t>
            </a:r>
          </a:p>
        </p:txBody>
      </p:sp>
      <p:sp>
        <p:nvSpPr>
          <p:cNvPr id="38" name="TextBox 37">
            <a:extLst>
              <a:ext uri="{FF2B5EF4-FFF2-40B4-BE49-F238E27FC236}">
                <a16:creationId xmlns:a16="http://schemas.microsoft.com/office/drawing/2014/main" id="{5696288F-DED4-469B-AAC5-B2BF59887EF8}"/>
              </a:ext>
            </a:extLst>
          </p:cNvPr>
          <p:cNvSpPr txBox="1"/>
          <p:nvPr/>
        </p:nvSpPr>
        <p:spPr>
          <a:xfrm>
            <a:off x="956611" y="980717"/>
            <a:ext cx="10564826" cy="1200329"/>
          </a:xfrm>
          <a:prstGeom prst="rect">
            <a:avLst/>
          </a:prstGeom>
          <a:noFill/>
        </p:spPr>
        <p:txBody>
          <a:bodyPr wrap="square" rtlCol="0">
            <a:spAutoFit/>
          </a:bodyPr>
          <a:lstStyle/>
          <a:p>
            <a:r>
              <a:rPr lang="en-US" sz="2400" dirty="0"/>
              <a:t>The sign of the vector components are important in the addition and subtraction of vectors.  To make the math work out properly, the angle (</a:t>
            </a:r>
            <a:r>
              <a:rPr lang="el-GR" sz="2400" dirty="0"/>
              <a:t>ϴ</a:t>
            </a:r>
            <a:r>
              <a:rPr lang="en-US" sz="2400" dirty="0"/>
              <a:t>) must be referenced to the positive x-axis.</a:t>
            </a:r>
          </a:p>
        </p:txBody>
      </p:sp>
      <p:sp>
        <p:nvSpPr>
          <p:cNvPr id="2" name="Slide Number Placeholder 1">
            <a:extLst>
              <a:ext uri="{FF2B5EF4-FFF2-40B4-BE49-F238E27FC236}">
                <a16:creationId xmlns:a16="http://schemas.microsoft.com/office/drawing/2014/main" id="{C1DD83D3-17DC-4B37-92BC-5C9461B72042}"/>
              </a:ext>
            </a:extLst>
          </p:cNvPr>
          <p:cNvSpPr>
            <a:spLocks noGrp="1"/>
          </p:cNvSpPr>
          <p:nvPr>
            <p:ph type="sldNum" sz="quarter" idx="12"/>
          </p:nvPr>
        </p:nvSpPr>
        <p:spPr>
          <a:xfrm>
            <a:off x="8610600" y="6201370"/>
            <a:ext cx="2743200" cy="365125"/>
          </a:xfrm>
        </p:spPr>
        <p:txBody>
          <a:bodyPr/>
          <a:lstStyle/>
          <a:p>
            <a:fld id="{2ABD293D-5FC3-490B-AAA5-62A0FFBD4BDC}" type="slidenum">
              <a:rPr lang="en-US" smtClean="0"/>
              <a:t>16</a:t>
            </a:fld>
            <a:endParaRPr lang="en-US"/>
          </a:p>
        </p:txBody>
      </p:sp>
      <p:sp>
        <p:nvSpPr>
          <p:cNvPr id="36" name="TextBox 35">
            <a:extLst>
              <a:ext uri="{FF2B5EF4-FFF2-40B4-BE49-F238E27FC236}">
                <a16:creationId xmlns:a16="http://schemas.microsoft.com/office/drawing/2014/main" id="{649D1A86-053B-4317-89CC-41D6602CD14B}"/>
              </a:ext>
            </a:extLst>
          </p:cNvPr>
          <p:cNvSpPr txBox="1"/>
          <p:nvPr/>
        </p:nvSpPr>
        <p:spPr>
          <a:xfrm>
            <a:off x="7687159" y="5299918"/>
            <a:ext cx="3834278" cy="830997"/>
          </a:xfrm>
          <a:prstGeom prst="rect">
            <a:avLst/>
          </a:prstGeom>
          <a:noFill/>
        </p:spPr>
        <p:txBody>
          <a:bodyPr wrap="square" rtlCol="0">
            <a:spAutoFit/>
          </a:bodyPr>
          <a:lstStyle/>
          <a:p>
            <a:r>
              <a:rPr lang="en-US" sz="2400" dirty="0"/>
              <a:t>Notice that the cos values are negative…</a:t>
            </a:r>
          </a:p>
        </p:txBody>
      </p:sp>
      <p:cxnSp>
        <p:nvCxnSpPr>
          <p:cNvPr id="39" name="Straight Connector 38">
            <a:extLst>
              <a:ext uri="{FF2B5EF4-FFF2-40B4-BE49-F238E27FC236}">
                <a16:creationId xmlns:a16="http://schemas.microsoft.com/office/drawing/2014/main" id="{D395073E-73A9-4067-8C43-0EAA17BE61CC}"/>
              </a:ext>
            </a:extLst>
          </p:cNvPr>
          <p:cNvCxnSpPr/>
          <p:nvPr/>
        </p:nvCxnSpPr>
        <p:spPr>
          <a:xfrm>
            <a:off x="4135901" y="3290966"/>
            <a:ext cx="1688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7191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769EE3-8466-4086-817A-9E46E3B5322E}"/>
              </a:ext>
            </a:extLst>
          </p:cNvPr>
          <p:cNvSpPr txBox="1"/>
          <p:nvPr/>
        </p:nvSpPr>
        <p:spPr>
          <a:xfrm>
            <a:off x="2959285" y="235580"/>
            <a:ext cx="6124135" cy="584775"/>
          </a:xfrm>
          <a:prstGeom prst="rect">
            <a:avLst/>
          </a:prstGeom>
          <a:noFill/>
        </p:spPr>
        <p:txBody>
          <a:bodyPr wrap="square" rtlCol="0">
            <a:spAutoFit/>
          </a:bodyPr>
          <a:lstStyle/>
          <a:p>
            <a:pPr algn="ctr"/>
            <a:r>
              <a:rPr lang="en-US" sz="3200" dirty="0">
                <a:solidFill>
                  <a:srgbClr val="FF0000"/>
                </a:solidFill>
              </a:rPr>
              <a:t>Vector Math – Vector Direction Sign</a:t>
            </a:r>
          </a:p>
        </p:txBody>
      </p:sp>
      <p:cxnSp>
        <p:nvCxnSpPr>
          <p:cNvPr id="2" name="Straight Connector 1">
            <a:extLst>
              <a:ext uri="{FF2B5EF4-FFF2-40B4-BE49-F238E27FC236}">
                <a16:creationId xmlns:a16="http://schemas.microsoft.com/office/drawing/2014/main" id="{67F93BA9-A0E4-4007-B5D6-FEE950F3F8B4}"/>
              </a:ext>
            </a:extLst>
          </p:cNvPr>
          <p:cNvCxnSpPr>
            <a:cxnSpLocks/>
          </p:cNvCxnSpPr>
          <p:nvPr/>
        </p:nvCxnSpPr>
        <p:spPr>
          <a:xfrm>
            <a:off x="6096000" y="2288502"/>
            <a:ext cx="0" cy="34370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985AA888-5172-4969-92F5-3AC5643D39FB}"/>
              </a:ext>
            </a:extLst>
          </p:cNvPr>
          <p:cNvCxnSpPr>
            <a:cxnSpLocks/>
          </p:cNvCxnSpPr>
          <p:nvPr/>
        </p:nvCxnSpPr>
        <p:spPr>
          <a:xfrm flipH="1">
            <a:off x="4248443" y="4118185"/>
            <a:ext cx="372793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44A448C3-50DF-4F29-B484-AC2EF73345EF}"/>
              </a:ext>
            </a:extLst>
          </p:cNvPr>
          <p:cNvGrpSpPr/>
          <p:nvPr/>
        </p:nvGrpSpPr>
        <p:grpSpPr>
          <a:xfrm>
            <a:off x="5638144" y="2607999"/>
            <a:ext cx="3749697" cy="1936694"/>
            <a:chOff x="5638144" y="2607999"/>
            <a:chExt cx="3749697" cy="1936694"/>
          </a:xfrm>
        </p:grpSpPr>
        <p:sp>
          <p:nvSpPr>
            <p:cNvPr id="7" name="TextBox 6">
              <a:extLst>
                <a:ext uri="{FF2B5EF4-FFF2-40B4-BE49-F238E27FC236}">
                  <a16:creationId xmlns:a16="http://schemas.microsoft.com/office/drawing/2014/main" id="{3BB375EC-892F-4D1D-AC51-71308F7A9888}"/>
                </a:ext>
              </a:extLst>
            </p:cNvPr>
            <p:cNvSpPr txBox="1"/>
            <p:nvPr/>
          </p:nvSpPr>
          <p:spPr>
            <a:xfrm>
              <a:off x="6550856" y="2607999"/>
              <a:ext cx="2785404" cy="461665"/>
            </a:xfrm>
            <a:prstGeom prst="rect">
              <a:avLst/>
            </a:prstGeom>
            <a:noFill/>
          </p:spPr>
          <p:txBody>
            <a:bodyPr wrap="square" rtlCol="0">
              <a:spAutoFit/>
            </a:bodyPr>
            <a:lstStyle/>
            <a:p>
              <a:r>
                <a:rPr lang="en-US" sz="2400" dirty="0">
                  <a:solidFill>
                    <a:srgbClr val="FF0000"/>
                  </a:solidFill>
                </a:rPr>
                <a:t>Cos (</a:t>
              </a:r>
              <a:r>
                <a:rPr lang="el-GR" sz="2400" dirty="0">
                  <a:solidFill>
                    <a:srgbClr val="FF0000"/>
                  </a:solidFill>
                </a:rPr>
                <a:t>ϴ</a:t>
              </a:r>
              <a:r>
                <a:rPr lang="en-US" sz="2400" dirty="0">
                  <a:solidFill>
                    <a:srgbClr val="FF0000"/>
                  </a:solidFill>
                </a:rPr>
                <a:t>)  =  Positive</a:t>
              </a:r>
            </a:p>
          </p:txBody>
        </p:sp>
        <p:sp>
          <p:nvSpPr>
            <p:cNvPr id="8" name="TextBox 7">
              <a:extLst>
                <a:ext uri="{FF2B5EF4-FFF2-40B4-BE49-F238E27FC236}">
                  <a16:creationId xmlns:a16="http://schemas.microsoft.com/office/drawing/2014/main" id="{05D14FDD-0080-4B55-8485-D7E07BE0031D}"/>
                </a:ext>
              </a:extLst>
            </p:cNvPr>
            <p:cNvSpPr txBox="1"/>
            <p:nvPr/>
          </p:nvSpPr>
          <p:spPr>
            <a:xfrm>
              <a:off x="6602437" y="3009672"/>
              <a:ext cx="2785404" cy="461665"/>
            </a:xfrm>
            <a:prstGeom prst="rect">
              <a:avLst/>
            </a:prstGeom>
            <a:noFill/>
          </p:spPr>
          <p:txBody>
            <a:bodyPr wrap="square" rtlCol="0">
              <a:spAutoFit/>
            </a:bodyPr>
            <a:lstStyle/>
            <a:p>
              <a:r>
                <a:rPr lang="en-US" sz="2400" dirty="0">
                  <a:solidFill>
                    <a:srgbClr val="FF0000"/>
                  </a:solidFill>
                </a:rPr>
                <a:t>Sin (</a:t>
              </a:r>
              <a:r>
                <a:rPr lang="el-GR" sz="2400" dirty="0">
                  <a:solidFill>
                    <a:srgbClr val="FF0000"/>
                  </a:solidFill>
                </a:rPr>
                <a:t>ϴ</a:t>
              </a:r>
              <a:r>
                <a:rPr lang="en-US" sz="2400" dirty="0">
                  <a:solidFill>
                    <a:srgbClr val="FF0000"/>
                  </a:solidFill>
                </a:rPr>
                <a:t>)  =  Positive</a:t>
              </a:r>
            </a:p>
          </p:txBody>
        </p:sp>
        <p:sp>
          <p:nvSpPr>
            <p:cNvPr id="18" name="Arc 17">
              <a:extLst>
                <a:ext uri="{FF2B5EF4-FFF2-40B4-BE49-F238E27FC236}">
                  <a16:creationId xmlns:a16="http://schemas.microsoft.com/office/drawing/2014/main" id="{4C1EA717-7CA9-4EFD-986E-763C006D10FC}"/>
                </a:ext>
              </a:extLst>
            </p:cNvPr>
            <p:cNvSpPr/>
            <p:nvPr/>
          </p:nvSpPr>
          <p:spPr>
            <a:xfrm>
              <a:off x="5638144" y="3674270"/>
              <a:ext cx="906230" cy="870423"/>
            </a:xfrm>
            <a:prstGeom prst="arc">
              <a:avLst/>
            </a:prstGeom>
            <a:ln w="38100">
              <a:solidFill>
                <a:srgbClr val="C0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TextBox 25">
            <a:extLst>
              <a:ext uri="{FF2B5EF4-FFF2-40B4-BE49-F238E27FC236}">
                <a16:creationId xmlns:a16="http://schemas.microsoft.com/office/drawing/2014/main" id="{0EDC82BA-C4FD-4168-93B9-B89CA702E981}"/>
              </a:ext>
            </a:extLst>
          </p:cNvPr>
          <p:cNvSpPr txBox="1"/>
          <p:nvPr/>
        </p:nvSpPr>
        <p:spPr>
          <a:xfrm>
            <a:off x="1465943" y="1103086"/>
            <a:ext cx="9289140" cy="830997"/>
          </a:xfrm>
          <a:prstGeom prst="rect">
            <a:avLst/>
          </a:prstGeom>
          <a:noFill/>
        </p:spPr>
        <p:txBody>
          <a:bodyPr wrap="square" rtlCol="0">
            <a:spAutoFit/>
          </a:bodyPr>
          <a:lstStyle/>
          <a:p>
            <a:r>
              <a:rPr lang="en-US" sz="2400" dirty="0"/>
              <a:t>The signs of the vector components in the cartesian coordinate system are summarized as follows:</a:t>
            </a:r>
          </a:p>
        </p:txBody>
      </p:sp>
      <p:sp>
        <p:nvSpPr>
          <p:cNvPr id="28" name="Slide Number Placeholder 27">
            <a:extLst>
              <a:ext uri="{FF2B5EF4-FFF2-40B4-BE49-F238E27FC236}">
                <a16:creationId xmlns:a16="http://schemas.microsoft.com/office/drawing/2014/main" id="{D3676E7E-2907-42C4-A7AB-D1DAF4754F3D}"/>
              </a:ext>
            </a:extLst>
          </p:cNvPr>
          <p:cNvSpPr>
            <a:spLocks noGrp="1"/>
          </p:cNvSpPr>
          <p:nvPr>
            <p:ph type="sldNum" sz="quarter" idx="12"/>
          </p:nvPr>
        </p:nvSpPr>
        <p:spPr/>
        <p:txBody>
          <a:bodyPr/>
          <a:lstStyle/>
          <a:p>
            <a:fld id="{2ABD293D-5FC3-490B-AAA5-62A0FFBD4BDC}" type="slidenum">
              <a:rPr lang="en-US" smtClean="0"/>
              <a:t>17</a:t>
            </a:fld>
            <a:endParaRPr lang="en-US"/>
          </a:p>
        </p:txBody>
      </p:sp>
      <p:grpSp>
        <p:nvGrpSpPr>
          <p:cNvPr id="5" name="Group 4">
            <a:extLst>
              <a:ext uri="{FF2B5EF4-FFF2-40B4-BE49-F238E27FC236}">
                <a16:creationId xmlns:a16="http://schemas.microsoft.com/office/drawing/2014/main" id="{3B9FA6D7-B2CD-484A-ADE0-84B2379F4D8E}"/>
              </a:ext>
            </a:extLst>
          </p:cNvPr>
          <p:cNvGrpSpPr/>
          <p:nvPr/>
        </p:nvGrpSpPr>
        <p:grpSpPr>
          <a:xfrm>
            <a:off x="3005797" y="2607999"/>
            <a:ext cx="3680272" cy="2093144"/>
            <a:chOff x="3005797" y="2607999"/>
            <a:chExt cx="3680272" cy="2093144"/>
          </a:xfrm>
        </p:grpSpPr>
        <p:sp>
          <p:nvSpPr>
            <p:cNvPr id="9" name="TextBox 8">
              <a:extLst>
                <a:ext uri="{FF2B5EF4-FFF2-40B4-BE49-F238E27FC236}">
                  <a16:creationId xmlns:a16="http://schemas.microsoft.com/office/drawing/2014/main" id="{BA1C24D3-6ADE-45D5-BDC4-A839296D5C4D}"/>
                </a:ext>
              </a:extLst>
            </p:cNvPr>
            <p:cNvSpPr txBox="1"/>
            <p:nvPr/>
          </p:nvSpPr>
          <p:spPr>
            <a:xfrm>
              <a:off x="3005797" y="2607999"/>
              <a:ext cx="2785404" cy="461665"/>
            </a:xfrm>
            <a:prstGeom prst="rect">
              <a:avLst/>
            </a:prstGeom>
            <a:noFill/>
          </p:spPr>
          <p:txBody>
            <a:bodyPr wrap="square" rtlCol="0">
              <a:spAutoFit/>
            </a:bodyPr>
            <a:lstStyle/>
            <a:p>
              <a:r>
                <a:rPr lang="en-US" sz="2400" dirty="0">
                  <a:solidFill>
                    <a:srgbClr val="00B050"/>
                  </a:solidFill>
                </a:rPr>
                <a:t>Cos (</a:t>
              </a:r>
              <a:r>
                <a:rPr lang="el-GR" sz="2400" dirty="0">
                  <a:solidFill>
                    <a:srgbClr val="00B050"/>
                  </a:solidFill>
                </a:rPr>
                <a:t>ϴ</a:t>
              </a:r>
              <a:r>
                <a:rPr lang="en-US" sz="2400" dirty="0">
                  <a:solidFill>
                    <a:srgbClr val="00B050"/>
                  </a:solidFill>
                </a:rPr>
                <a:t>)  =  Negative</a:t>
              </a:r>
            </a:p>
          </p:txBody>
        </p:sp>
        <p:sp>
          <p:nvSpPr>
            <p:cNvPr id="10" name="TextBox 9">
              <a:extLst>
                <a:ext uri="{FF2B5EF4-FFF2-40B4-BE49-F238E27FC236}">
                  <a16:creationId xmlns:a16="http://schemas.microsoft.com/office/drawing/2014/main" id="{C924B689-A968-429C-A4DE-840855941C3F}"/>
                </a:ext>
              </a:extLst>
            </p:cNvPr>
            <p:cNvSpPr txBox="1"/>
            <p:nvPr/>
          </p:nvSpPr>
          <p:spPr>
            <a:xfrm>
              <a:off x="3057378" y="3009672"/>
              <a:ext cx="2785404" cy="461665"/>
            </a:xfrm>
            <a:prstGeom prst="rect">
              <a:avLst/>
            </a:prstGeom>
            <a:noFill/>
          </p:spPr>
          <p:txBody>
            <a:bodyPr wrap="square" rtlCol="0">
              <a:spAutoFit/>
            </a:bodyPr>
            <a:lstStyle/>
            <a:p>
              <a:r>
                <a:rPr lang="en-US" sz="2400" dirty="0">
                  <a:solidFill>
                    <a:srgbClr val="00B050"/>
                  </a:solidFill>
                </a:rPr>
                <a:t>Sin (</a:t>
              </a:r>
              <a:r>
                <a:rPr lang="el-GR" sz="2400" dirty="0">
                  <a:solidFill>
                    <a:srgbClr val="00B050"/>
                  </a:solidFill>
                </a:rPr>
                <a:t>ϴ</a:t>
              </a:r>
              <a:r>
                <a:rPr lang="en-US" sz="2400" dirty="0">
                  <a:solidFill>
                    <a:srgbClr val="00B050"/>
                  </a:solidFill>
                </a:rPr>
                <a:t>)  =  Positive</a:t>
              </a:r>
            </a:p>
          </p:txBody>
        </p:sp>
        <p:sp>
          <p:nvSpPr>
            <p:cNvPr id="19" name="Arc 18">
              <a:extLst>
                <a:ext uri="{FF2B5EF4-FFF2-40B4-BE49-F238E27FC236}">
                  <a16:creationId xmlns:a16="http://schemas.microsoft.com/office/drawing/2014/main" id="{E59200E6-7935-4A04-8807-1BC90E761B2D}"/>
                </a:ext>
              </a:extLst>
            </p:cNvPr>
            <p:cNvSpPr/>
            <p:nvPr/>
          </p:nvSpPr>
          <p:spPr>
            <a:xfrm>
              <a:off x="5638144" y="3550118"/>
              <a:ext cx="1047925" cy="1149320"/>
            </a:xfrm>
            <a:prstGeom prst="arc">
              <a:avLst>
                <a:gd name="adj1" fmla="val 15953288"/>
                <a:gd name="adj2" fmla="val 0"/>
              </a:avLst>
            </a:prstGeom>
            <a:ln w="38100">
              <a:solidFill>
                <a:srgbClr val="00B050"/>
              </a:solidFill>
              <a:prstDash val="sysDash"/>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a:extLst>
                <a:ext uri="{FF2B5EF4-FFF2-40B4-BE49-F238E27FC236}">
                  <a16:creationId xmlns:a16="http://schemas.microsoft.com/office/drawing/2014/main" id="{6E74DD5B-329E-4F78-806D-575E0E01CE60}"/>
                </a:ext>
              </a:extLst>
            </p:cNvPr>
            <p:cNvSpPr/>
            <p:nvPr/>
          </p:nvSpPr>
          <p:spPr>
            <a:xfrm>
              <a:off x="5632322" y="3551823"/>
              <a:ext cx="975355" cy="1149320"/>
            </a:xfrm>
            <a:prstGeom prst="arc">
              <a:avLst>
                <a:gd name="adj1" fmla="val 10700078"/>
                <a:gd name="adj2" fmla="val 15994550"/>
              </a:avLst>
            </a:prstGeom>
            <a:ln w="38100">
              <a:solidFill>
                <a:srgbClr val="00B05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676B2DD9-1571-45F1-ABDA-F9A0F7FBFA5B}"/>
              </a:ext>
            </a:extLst>
          </p:cNvPr>
          <p:cNvGrpSpPr/>
          <p:nvPr/>
        </p:nvGrpSpPr>
        <p:grpSpPr>
          <a:xfrm>
            <a:off x="3005797" y="3413756"/>
            <a:ext cx="3849077" cy="2201556"/>
            <a:chOff x="3005797" y="3413756"/>
            <a:chExt cx="3849077" cy="2201556"/>
          </a:xfrm>
        </p:grpSpPr>
        <p:sp>
          <p:nvSpPr>
            <p:cNvPr id="20" name="Arc 19">
              <a:extLst>
                <a:ext uri="{FF2B5EF4-FFF2-40B4-BE49-F238E27FC236}">
                  <a16:creationId xmlns:a16="http://schemas.microsoft.com/office/drawing/2014/main" id="{E855BE1B-A9BA-4FFC-806B-F0F1205CD4B2}"/>
                </a:ext>
              </a:extLst>
            </p:cNvPr>
            <p:cNvSpPr/>
            <p:nvPr/>
          </p:nvSpPr>
          <p:spPr>
            <a:xfrm>
              <a:off x="5472336" y="3444245"/>
              <a:ext cx="1382538" cy="1274617"/>
            </a:xfrm>
            <a:prstGeom prst="arc">
              <a:avLst>
                <a:gd name="adj1" fmla="val 5645811"/>
                <a:gd name="adj2" fmla="val 10725873"/>
              </a:avLst>
            </a:prstGeom>
            <a:ln w="38100">
              <a:solidFill>
                <a:srgbClr val="7030A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3ADA572D-6CE4-4EB8-9694-17382756EB52}"/>
                </a:ext>
              </a:extLst>
            </p:cNvPr>
            <p:cNvSpPr txBox="1"/>
            <p:nvPr/>
          </p:nvSpPr>
          <p:spPr>
            <a:xfrm>
              <a:off x="3005797" y="4751974"/>
              <a:ext cx="2785404" cy="461665"/>
            </a:xfrm>
            <a:prstGeom prst="rect">
              <a:avLst/>
            </a:prstGeom>
            <a:noFill/>
          </p:spPr>
          <p:txBody>
            <a:bodyPr wrap="square" rtlCol="0">
              <a:spAutoFit/>
            </a:bodyPr>
            <a:lstStyle/>
            <a:p>
              <a:r>
                <a:rPr lang="en-US" sz="2400" dirty="0">
                  <a:solidFill>
                    <a:srgbClr val="7030A0"/>
                  </a:solidFill>
                </a:rPr>
                <a:t>Cos (</a:t>
              </a:r>
              <a:r>
                <a:rPr lang="el-GR" sz="2400" dirty="0">
                  <a:solidFill>
                    <a:srgbClr val="7030A0"/>
                  </a:solidFill>
                </a:rPr>
                <a:t>ϴ</a:t>
              </a:r>
              <a:r>
                <a:rPr lang="en-US" sz="2400" dirty="0">
                  <a:solidFill>
                    <a:srgbClr val="7030A0"/>
                  </a:solidFill>
                </a:rPr>
                <a:t>)  =  Negative</a:t>
              </a:r>
            </a:p>
          </p:txBody>
        </p:sp>
        <p:sp>
          <p:nvSpPr>
            <p:cNvPr id="12" name="TextBox 11">
              <a:extLst>
                <a:ext uri="{FF2B5EF4-FFF2-40B4-BE49-F238E27FC236}">
                  <a16:creationId xmlns:a16="http://schemas.microsoft.com/office/drawing/2014/main" id="{2B90F75B-260B-46BC-9D4C-4A8089B26DD2}"/>
                </a:ext>
              </a:extLst>
            </p:cNvPr>
            <p:cNvSpPr txBox="1"/>
            <p:nvPr/>
          </p:nvSpPr>
          <p:spPr>
            <a:xfrm>
              <a:off x="3057378" y="5153647"/>
              <a:ext cx="2785404" cy="461665"/>
            </a:xfrm>
            <a:prstGeom prst="rect">
              <a:avLst/>
            </a:prstGeom>
            <a:noFill/>
          </p:spPr>
          <p:txBody>
            <a:bodyPr wrap="square" rtlCol="0">
              <a:spAutoFit/>
            </a:bodyPr>
            <a:lstStyle/>
            <a:p>
              <a:r>
                <a:rPr lang="en-US" sz="2400" dirty="0">
                  <a:solidFill>
                    <a:srgbClr val="7030A0"/>
                  </a:solidFill>
                </a:rPr>
                <a:t>Sin (</a:t>
              </a:r>
              <a:r>
                <a:rPr lang="el-GR" sz="2400" dirty="0">
                  <a:solidFill>
                    <a:srgbClr val="7030A0"/>
                  </a:solidFill>
                </a:rPr>
                <a:t>ϴ</a:t>
              </a:r>
              <a:r>
                <a:rPr lang="en-US" sz="2400" dirty="0">
                  <a:solidFill>
                    <a:srgbClr val="7030A0"/>
                  </a:solidFill>
                </a:rPr>
                <a:t>)  =  Negative</a:t>
              </a:r>
            </a:p>
          </p:txBody>
        </p:sp>
        <p:sp>
          <p:nvSpPr>
            <p:cNvPr id="30" name="Arc 29">
              <a:extLst>
                <a:ext uri="{FF2B5EF4-FFF2-40B4-BE49-F238E27FC236}">
                  <a16:creationId xmlns:a16="http://schemas.microsoft.com/office/drawing/2014/main" id="{B57E0AD6-626F-45AA-8CBC-D3DDDE1CE13E}"/>
                </a:ext>
              </a:extLst>
            </p:cNvPr>
            <p:cNvSpPr/>
            <p:nvPr/>
          </p:nvSpPr>
          <p:spPr>
            <a:xfrm>
              <a:off x="5470837" y="3413756"/>
              <a:ext cx="1382538" cy="1315498"/>
            </a:xfrm>
            <a:prstGeom prst="arc">
              <a:avLst>
                <a:gd name="adj1" fmla="val 10599297"/>
                <a:gd name="adj2" fmla="val 0"/>
              </a:avLst>
            </a:prstGeom>
            <a:ln w="38100">
              <a:solidFill>
                <a:srgbClr val="7030A0"/>
              </a:solidFill>
              <a:prstDash val="sysDash"/>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DFEEF9BA-2F21-47C2-88E3-FFFC5619CBB5}"/>
              </a:ext>
            </a:extLst>
          </p:cNvPr>
          <p:cNvGrpSpPr/>
          <p:nvPr/>
        </p:nvGrpSpPr>
        <p:grpSpPr>
          <a:xfrm>
            <a:off x="5282771" y="3269714"/>
            <a:ext cx="4133205" cy="2345598"/>
            <a:chOff x="5282771" y="3269714"/>
            <a:chExt cx="4133205" cy="2345598"/>
          </a:xfrm>
        </p:grpSpPr>
        <p:sp>
          <p:nvSpPr>
            <p:cNvPr id="13" name="TextBox 12">
              <a:extLst>
                <a:ext uri="{FF2B5EF4-FFF2-40B4-BE49-F238E27FC236}">
                  <a16:creationId xmlns:a16="http://schemas.microsoft.com/office/drawing/2014/main" id="{28C9FB57-ADF5-454B-877F-455FA2EEFFAF}"/>
                </a:ext>
              </a:extLst>
            </p:cNvPr>
            <p:cNvSpPr txBox="1"/>
            <p:nvPr/>
          </p:nvSpPr>
          <p:spPr>
            <a:xfrm>
              <a:off x="6578991" y="4751974"/>
              <a:ext cx="2785404" cy="461665"/>
            </a:xfrm>
            <a:prstGeom prst="rect">
              <a:avLst/>
            </a:prstGeom>
            <a:noFill/>
          </p:spPr>
          <p:txBody>
            <a:bodyPr wrap="square" rtlCol="0">
              <a:spAutoFit/>
            </a:bodyPr>
            <a:lstStyle/>
            <a:p>
              <a:r>
                <a:rPr lang="en-US" sz="2400" dirty="0">
                  <a:solidFill>
                    <a:srgbClr val="00B0F0"/>
                  </a:solidFill>
                </a:rPr>
                <a:t>Cos (</a:t>
              </a:r>
              <a:r>
                <a:rPr lang="el-GR" sz="2400" dirty="0">
                  <a:solidFill>
                    <a:srgbClr val="00B0F0"/>
                  </a:solidFill>
                </a:rPr>
                <a:t>ϴ</a:t>
              </a:r>
              <a:r>
                <a:rPr lang="en-US" sz="2400" dirty="0">
                  <a:solidFill>
                    <a:srgbClr val="00B0F0"/>
                  </a:solidFill>
                </a:rPr>
                <a:t>)  =  Positive</a:t>
              </a:r>
            </a:p>
          </p:txBody>
        </p:sp>
        <p:sp>
          <p:nvSpPr>
            <p:cNvPr id="14" name="TextBox 13">
              <a:extLst>
                <a:ext uri="{FF2B5EF4-FFF2-40B4-BE49-F238E27FC236}">
                  <a16:creationId xmlns:a16="http://schemas.microsoft.com/office/drawing/2014/main" id="{708220EE-FDD6-46DB-A961-B0B203DE99CF}"/>
                </a:ext>
              </a:extLst>
            </p:cNvPr>
            <p:cNvSpPr txBox="1"/>
            <p:nvPr/>
          </p:nvSpPr>
          <p:spPr>
            <a:xfrm>
              <a:off x="6630572" y="5153647"/>
              <a:ext cx="2785404" cy="461665"/>
            </a:xfrm>
            <a:prstGeom prst="rect">
              <a:avLst/>
            </a:prstGeom>
            <a:noFill/>
          </p:spPr>
          <p:txBody>
            <a:bodyPr wrap="square" rtlCol="0">
              <a:spAutoFit/>
            </a:bodyPr>
            <a:lstStyle/>
            <a:p>
              <a:r>
                <a:rPr lang="en-US" sz="2400" dirty="0">
                  <a:solidFill>
                    <a:srgbClr val="00B0F0"/>
                  </a:solidFill>
                </a:rPr>
                <a:t>Sin (</a:t>
              </a:r>
              <a:r>
                <a:rPr lang="el-GR" sz="2400" dirty="0">
                  <a:solidFill>
                    <a:srgbClr val="00B0F0"/>
                  </a:solidFill>
                </a:rPr>
                <a:t>ϴ</a:t>
              </a:r>
              <a:r>
                <a:rPr lang="en-US" sz="2400" dirty="0">
                  <a:solidFill>
                    <a:srgbClr val="00B0F0"/>
                  </a:solidFill>
                </a:rPr>
                <a:t>)  =  Negative</a:t>
              </a:r>
            </a:p>
          </p:txBody>
        </p:sp>
        <p:sp>
          <p:nvSpPr>
            <p:cNvPr id="21" name="Arc 20">
              <a:extLst>
                <a:ext uri="{FF2B5EF4-FFF2-40B4-BE49-F238E27FC236}">
                  <a16:creationId xmlns:a16="http://schemas.microsoft.com/office/drawing/2014/main" id="{DC0D7314-205B-4AC9-A48A-1B16AB46237F}"/>
                </a:ext>
              </a:extLst>
            </p:cNvPr>
            <p:cNvSpPr/>
            <p:nvPr/>
          </p:nvSpPr>
          <p:spPr>
            <a:xfrm>
              <a:off x="5282771" y="3272671"/>
              <a:ext cx="1726846" cy="1649191"/>
            </a:xfrm>
            <a:prstGeom prst="arc">
              <a:avLst>
                <a:gd name="adj1" fmla="val 454098"/>
                <a:gd name="adj2" fmla="val 5641974"/>
              </a:avLst>
            </a:prstGeom>
            <a:ln w="38100">
              <a:solidFill>
                <a:srgbClr val="00B0F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30">
              <a:extLst>
                <a:ext uri="{FF2B5EF4-FFF2-40B4-BE49-F238E27FC236}">
                  <a16:creationId xmlns:a16="http://schemas.microsoft.com/office/drawing/2014/main" id="{4BB2D749-69CD-40D1-B780-10D71ABA0CB8}"/>
                </a:ext>
              </a:extLst>
            </p:cNvPr>
            <p:cNvSpPr/>
            <p:nvPr/>
          </p:nvSpPr>
          <p:spPr>
            <a:xfrm>
              <a:off x="5291256" y="3269714"/>
              <a:ext cx="1726846" cy="1649191"/>
            </a:xfrm>
            <a:prstGeom prst="arc">
              <a:avLst>
                <a:gd name="adj1" fmla="val 5570781"/>
                <a:gd name="adj2" fmla="val 0"/>
              </a:avLst>
            </a:prstGeom>
            <a:ln w="38100">
              <a:solidFill>
                <a:srgbClr val="00B0F0"/>
              </a:solidFill>
              <a:prstDash val="sysDash"/>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085999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49DCD54F-4CA1-4398-95B3-05BB7D6ABB7D}"/>
              </a:ext>
            </a:extLst>
          </p:cNvPr>
          <p:cNvGrpSpPr/>
          <p:nvPr/>
        </p:nvGrpSpPr>
        <p:grpSpPr>
          <a:xfrm>
            <a:off x="1232833" y="2088351"/>
            <a:ext cx="2471560" cy="2517998"/>
            <a:chOff x="1280159" y="2275742"/>
            <a:chExt cx="2471560" cy="2517998"/>
          </a:xfrm>
        </p:grpSpPr>
        <p:grpSp>
          <p:nvGrpSpPr>
            <p:cNvPr id="2" name="Group 1">
              <a:extLst>
                <a:ext uri="{FF2B5EF4-FFF2-40B4-BE49-F238E27FC236}">
                  <a16:creationId xmlns:a16="http://schemas.microsoft.com/office/drawing/2014/main" id="{321FBE83-A4D9-4F96-AA8E-D9E8E2B128AA}"/>
                </a:ext>
              </a:extLst>
            </p:cNvPr>
            <p:cNvGrpSpPr/>
            <p:nvPr/>
          </p:nvGrpSpPr>
          <p:grpSpPr>
            <a:xfrm>
              <a:off x="1399734" y="3299270"/>
              <a:ext cx="1258946" cy="1494470"/>
              <a:chOff x="1399734" y="3088250"/>
              <a:chExt cx="1258946" cy="1494470"/>
            </a:xfrm>
          </p:grpSpPr>
          <p:cxnSp>
            <p:nvCxnSpPr>
              <p:cNvPr id="3" name="Straight Arrow Connector 2">
                <a:extLst>
                  <a:ext uri="{FF2B5EF4-FFF2-40B4-BE49-F238E27FC236}">
                    <a16:creationId xmlns:a16="http://schemas.microsoft.com/office/drawing/2014/main" id="{4163C845-53D1-451C-A0DA-6EE039947FF6}"/>
                  </a:ext>
                </a:extLst>
              </p:cNvPr>
              <p:cNvCxnSpPr>
                <a:cxnSpLocks/>
              </p:cNvCxnSpPr>
              <p:nvPr/>
            </p:nvCxnSpPr>
            <p:spPr>
              <a:xfrm flipH="1" flipV="1">
                <a:off x="1399734" y="3088250"/>
                <a:ext cx="1160586" cy="137841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090387A-963C-451C-8E39-186382D7699E}"/>
                  </a:ext>
                </a:extLst>
              </p:cNvPr>
              <p:cNvSpPr txBox="1"/>
              <p:nvPr/>
            </p:nvSpPr>
            <p:spPr>
              <a:xfrm>
                <a:off x="1601930" y="3750512"/>
                <a:ext cx="378097" cy="461665"/>
              </a:xfrm>
              <a:prstGeom prst="rect">
                <a:avLst/>
              </a:prstGeom>
              <a:noFill/>
            </p:spPr>
            <p:txBody>
              <a:bodyPr wrap="square" rtlCol="0">
                <a:spAutoFit/>
              </a:bodyPr>
              <a:lstStyle/>
              <a:p>
                <a:r>
                  <a:rPr lang="en-US" sz="2400" dirty="0"/>
                  <a:t>a</a:t>
                </a:r>
              </a:p>
            </p:txBody>
          </p:sp>
          <p:sp>
            <p:nvSpPr>
              <p:cNvPr id="5" name="Oval 4">
                <a:extLst>
                  <a:ext uri="{FF2B5EF4-FFF2-40B4-BE49-F238E27FC236}">
                    <a16:creationId xmlns:a16="http://schemas.microsoft.com/office/drawing/2014/main" id="{BCFFC6E2-2577-4C39-A064-40713F299263}"/>
                  </a:ext>
                </a:extLst>
              </p:cNvPr>
              <p:cNvSpPr/>
              <p:nvPr/>
            </p:nvSpPr>
            <p:spPr>
              <a:xfrm>
                <a:off x="2419529" y="433698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94DD489A-7542-4926-87E4-C7A2130B3427}"/>
                </a:ext>
              </a:extLst>
            </p:cNvPr>
            <p:cNvGrpSpPr/>
            <p:nvPr/>
          </p:nvGrpSpPr>
          <p:grpSpPr>
            <a:xfrm>
              <a:off x="1280159" y="2275742"/>
              <a:ext cx="2471560" cy="1146398"/>
              <a:chOff x="1280159" y="2064722"/>
              <a:chExt cx="2471560" cy="1146398"/>
            </a:xfrm>
          </p:grpSpPr>
          <p:sp>
            <p:nvSpPr>
              <p:cNvPr id="7" name="Oval 6">
                <a:extLst>
                  <a:ext uri="{FF2B5EF4-FFF2-40B4-BE49-F238E27FC236}">
                    <a16:creationId xmlns:a16="http://schemas.microsoft.com/office/drawing/2014/main" id="{9B624480-3F32-4576-B7D4-A94F8E251D72}"/>
                  </a:ext>
                </a:extLst>
              </p:cNvPr>
              <p:cNvSpPr/>
              <p:nvPr/>
            </p:nvSpPr>
            <p:spPr>
              <a:xfrm>
                <a:off x="3512568" y="2064722"/>
                <a:ext cx="239151" cy="2457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54910AE-4D4D-48FC-9A07-B61CC67DBB73}"/>
                  </a:ext>
                </a:extLst>
              </p:cNvPr>
              <p:cNvSpPr/>
              <p:nvPr/>
            </p:nvSpPr>
            <p:spPr>
              <a:xfrm>
                <a:off x="1280159" y="2965380"/>
                <a:ext cx="239151" cy="245740"/>
              </a:xfrm>
              <a:prstGeom prst="ellipse">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90D978CD-E28F-4F31-93F0-8CB92F4CEC93}"/>
                  </a:ext>
                </a:extLst>
              </p:cNvPr>
              <p:cNvCxnSpPr>
                <a:cxnSpLocks/>
              </p:cNvCxnSpPr>
              <p:nvPr/>
            </p:nvCxnSpPr>
            <p:spPr>
              <a:xfrm flipV="1">
                <a:off x="1399734" y="2187592"/>
                <a:ext cx="2232409" cy="93158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362383A-5453-4C11-8518-DB79DD8B8AFE}"/>
                  </a:ext>
                </a:extLst>
              </p:cNvPr>
              <p:cNvSpPr txBox="1"/>
              <p:nvPr/>
            </p:nvSpPr>
            <p:spPr>
              <a:xfrm>
                <a:off x="1764936" y="2275280"/>
                <a:ext cx="378097" cy="461665"/>
              </a:xfrm>
              <a:prstGeom prst="rect">
                <a:avLst/>
              </a:prstGeom>
              <a:noFill/>
            </p:spPr>
            <p:txBody>
              <a:bodyPr wrap="square" rtlCol="0">
                <a:spAutoFit/>
              </a:bodyPr>
              <a:lstStyle/>
              <a:p>
                <a:r>
                  <a:rPr lang="en-US" sz="2400" dirty="0"/>
                  <a:t>b</a:t>
                </a:r>
              </a:p>
            </p:txBody>
          </p:sp>
        </p:grpSp>
        <p:sp>
          <p:nvSpPr>
            <p:cNvPr id="14" name="TextBox 13">
              <a:extLst>
                <a:ext uri="{FF2B5EF4-FFF2-40B4-BE49-F238E27FC236}">
                  <a16:creationId xmlns:a16="http://schemas.microsoft.com/office/drawing/2014/main" id="{B5F8C523-718B-4E92-8E5B-4E55C025999C}"/>
                </a:ext>
              </a:extLst>
            </p:cNvPr>
            <p:cNvSpPr txBox="1"/>
            <p:nvPr/>
          </p:nvSpPr>
          <p:spPr>
            <a:xfrm>
              <a:off x="3162578" y="3422140"/>
              <a:ext cx="378097" cy="461665"/>
            </a:xfrm>
            <a:prstGeom prst="rect">
              <a:avLst/>
            </a:prstGeom>
            <a:noFill/>
          </p:spPr>
          <p:txBody>
            <a:bodyPr wrap="square" rtlCol="0">
              <a:spAutoFit/>
            </a:bodyPr>
            <a:lstStyle/>
            <a:p>
              <a:r>
                <a:rPr lang="en-US" sz="2400" dirty="0"/>
                <a:t>c</a:t>
              </a:r>
            </a:p>
          </p:txBody>
        </p:sp>
        <p:cxnSp>
          <p:nvCxnSpPr>
            <p:cNvPr id="15" name="Straight Arrow Connector 14">
              <a:extLst>
                <a:ext uri="{FF2B5EF4-FFF2-40B4-BE49-F238E27FC236}">
                  <a16:creationId xmlns:a16="http://schemas.microsoft.com/office/drawing/2014/main" id="{3F481A57-2B3A-4940-BC80-17A9A96871CD}"/>
                </a:ext>
              </a:extLst>
            </p:cNvPr>
            <p:cNvCxnSpPr>
              <a:cxnSpLocks/>
              <a:endCxn id="7" idx="4"/>
            </p:cNvCxnSpPr>
            <p:nvPr/>
          </p:nvCxnSpPr>
          <p:spPr>
            <a:xfrm flipV="1">
              <a:off x="2530844" y="2521482"/>
              <a:ext cx="1101300" cy="2168766"/>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4BAD79F0-72F9-4A43-BA30-85AD05E184DC}"/>
              </a:ext>
            </a:extLst>
          </p:cNvPr>
          <p:cNvSpPr txBox="1"/>
          <p:nvPr/>
        </p:nvSpPr>
        <p:spPr>
          <a:xfrm>
            <a:off x="4990247" y="2172541"/>
            <a:ext cx="6160848" cy="1354217"/>
          </a:xfrm>
          <a:prstGeom prst="rect">
            <a:avLst/>
          </a:prstGeom>
          <a:noFill/>
        </p:spPr>
        <p:txBody>
          <a:bodyPr wrap="square" rtlCol="0">
            <a:spAutoFit/>
          </a:bodyPr>
          <a:lstStyle/>
          <a:p>
            <a:r>
              <a:rPr lang="en-US" sz="2400" dirty="0"/>
              <a:t>Recall the expression for the equivalent displacement vector:</a:t>
            </a:r>
          </a:p>
          <a:p>
            <a:r>
              <a:rPr lang="en-US" sz="1000" dirty="0"/>
              <a:t>  </a:t>
            </a:r>
          </a:p>
          <a:p>
            <a:r>
              <a:rPr lang="en-US" sz="2400" b="1" dirty="0"/>
              <a:t>                      c  =  a  +  b</a:t>
            </a:r>
            <a:endParaRPr lang="en-US" sz="2400" dirty="0"/>
          </a:p>
        </p:txBody>
      </p:sp>
      <p:sp>
        <p:nvSpPr>
          <p:cNvPr id="20" name="TextBox 19">
            <a:extLst>
              <a:ext uri="{FF2B5EF4-FFF2-40B4-BE49-F238E27FC236}">
                <a16:creationId xmlns:a16="http://schemas.microsoft.com/office/drawing/2014/main" id="{D7EE3A2E-A96F-4451-A7CE-DDFB012E80BC}"/>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Addition - Analytical</a:t>
            </a:r>
          </a:p>
        </p:txBody>
      </p:sp>
      <p:sp>
        <p:nvSpPr>
          <p:cNvPr id="23" name="TextBox 22">
            <a:extLst>
              <a:ext uri="{FF2B5EF4-FFF2-40B4-BE49-F238E27FC236}">
                <a16:creationId xmlns:a16="http://schemas.microsoft.com/office/drawing/2014/main" id="{CE6F7BDE-936D-45C5-9FF5-C097E36D2E0C}"/>
              </a:ext>
            </a:extLst>
          </p:cNvPr>
          <p:cNvSpPr txBox="1"/>
          <p:nvPr/>
        </p:nvSpPr>
        <p:spPr>
          <a:xfrm>
            <a:off x="4698609" y="1204951"/>
            <a:ext cx="6584571" cy="830997"/>
          </a:xfrm>
          <a:prstGeom prst="rect">
            <a:avLst/>
          </a:prstGeom>
          <a:noFill/>
        </p:spPr>
        <p:txBody>
          <a:bodyPr wrap="square" rtlCol="0">
            <a:spAutoFit/>
          </a:bodyPr>
          <a:lstStyle/>
          <a:p>
            <a:r>
              <a:rPr lang="en-US" sz="2400" dirty="0"/>
              <a:t>The x and y components for each of the vectors are as follows…</a:t>
            </a:r>
          </a:p>
        </p:txBody>
      </p:sp>
      <p:grpSp>
        <p:nvGrpSpPr>
          <p:cNvPr id="13" name="Group 12">
            <a:extLst>
              <a:ext uri="{FF2B5EF4-FFF2-40B4-BE49-F238E27FC236}">
                <a16:creationId xmlns:a16="http://schemas.microsoft.com/office/drawing/2014/main" id="{C910C8CA-DA07-4DED-B0EB-F592EE5F8C22}"/>
              </a:ext>
            </a:extLst>
          </p:cNvPr>
          <p:cNvGrpSpPr/>
          <p:nvPr/>
        </p:nvGrpSpPr>
        <p:grpSpPr>
          <a:xfrm>
            <a:off x="802819" y="3199077"/>
            <a:ext cx="1688960" cy="1746067"/>
            <a:chOff x="2256914" y="3175448"/>
            <a:chExt cx="1688960" cy="1746067"/>
          </a:xfrm>
        </p:grpSpPr>
        <p:sp>
          <p:nvSpPr>
            <p:cNvPr id="11" name="Right Triangle 10">
              <a:extLst>
                <a:ext uri="{FF2B5EF4-FFF2-40B4-BE49-F238E27FC236}">
                  <a16:creationId xmlns:a16="http://schemas.microsoft.com/office/drawing/2014/main" id="{2EBFB5B7-4356-4C43-9E0C-F7F6C6E565B0}"/>
                </a:ext>
              </a:extLst>
            </p:cNvPr>
            <p:cNvSpPr/>
            <p:nvPr/>
          </p:nvSpPr>
          <p:spPr>
            <a:xfrm>
              <a:off x="2806503" y="3175448"/>
              <a:ext cx="1139371" cy="1360052"/>
            </a:xfrm>
            <a:prstGeom prst="rtTriangl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B08C0E3-0249-4092-A281-6B872DDEC49A}"/>
                </a:ext>
              </a:extLst>
            </p:cNvPr>
            <p:cNvSpPr txBox="1"/>
            <p:nvPr/>
          </p:nvSpPr>
          <p:spPr>
            <a:xfrm>
              <a:off x="3088695" y="4459850"/>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x</a:t>
              </a:r>
            </a:p>
          </p:txBody>
        </p:sp>
        <p:sp>
          <p:nvSpPr>
            <p:cNvPr id="24" name="TextBox 23">
              <a:extLst>
                <a:ext uri="{FF2B5EF4-FFF2-40B4-BE49-F238E27FC236}">
                  <a16:creationId xmlns:a16="http://schemas.microsoft.com/office/drawing/2014/main" id="{A4CDB852-B5A2-4F2C-AA2D-64B4C963FE5C}"/>
                </a:ext>
              </a:extLst>
            </p:cNvPr>
            <p:cNvSpPr txBox="1"/>
            <p:nvPr/>
          </p:nvSpPr>
          <p:spPr>
            <a:xfrm>
              <a:off x="2256914" y="3613551"/>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y</a:t>
              </a:r>
            </a:p>
          </p:txBody>
        </p:sp>
      </p:grpSp>
      <p:grpSp>
        <p:nvGrpSpPr>
          <p:cNvPr id="30" name="Group 29">
            <a:extLst>
              <a:ext uri="{FF2B5EF4-FFF2-40B4-BE49-F238E27FC236}">
                <a16:creationId xmlns:a16="http://schemas.microsoft.com/office/drawing/2014/main" id="{AEBBC3EF-19A6-43F8-BEC2-64A8431EB5D3}"/>
              </a:ext>
            </a:extLst>
          </p:cNvPr>
          <p:cNvGrpSpPr/>
          <p:nvPr/>
        </p:nvGrpSpPr>
        <p:grpSpPr>
          <a:xfrm>
            <a:off x="2541130" y="2312976"/>
            <a:ext cx="1797437" cy="2603631"/>
            <a:chOff x="3975422" y="2303416"/>
            <a:chExt cx="1797437" cy="2603631"/>
          </a:xfrm>
        </p:grpSpPr>
        <p:sp>
          <p:nvSpPr>
            <p:cNvPr id="22" name="Right Triangle 21">
              <a:extLst>
                <a:ext uri="{FF2B5EF4-FFF2-40B4-BE49-F238E27FC236}">
                  <a16:creationId xmlns:a16="http://schemas.microsoft.com/office/drawing/2014/main" id="{6A3105A2-A058-4D56-91C5-54BCEE46FF98}"/>
                </a:ext>
              </a:extLst>
            </p:cNvPr>
            <p:cNvSpPr/>
            <p:nvPr/>
          </p:nvSpPr>
          <p:spPr>
            <a:xfrm flipH="1">
              <a:off x="3975422" y="2303416"/>
              <a:ext cx="1104856" cy="2248519"/>
            </a:xfrm>
            <a:prstGeom prst="rtTriangl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535E1D0F-A865-4154-AE55-01CC2D7393F0}"/>
                </a:ext>
              </a:extLst>
            </p:cNvPr>
            <p:cNvSpPr txBox="1"/>
            <p:nvPr/>
          </p:nvSpPr>
          <p:spPr>
            <a:xfrm>
              <a:off x="4311076" y="4445382"/>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p>
          </p:txBody>
        </p:sp>
        <p:sp>
          <p:nvSpPr>
            <p:cNvPr id="27" name="TextBox 26">
              <a:extLst>
                <a:ext uri="{FF2B5EF4-FFF2-40B4-BE49-F238E27FC236}">
                  <a16:creationId xmlns:a16="http://schemas.microsoft.com/office/drawing/2014/main" id="{E1BB1A53-79EF-4C25-B860-3DA27A968DB4}"/>
                </a:ext>
              </a:extLst>
            </p:cNvPr>
            <p:cNvSpPr txBox="1"/>
            <p:nvPr/>
          </p:nvSpPr>
          <p:spPr>
            <a:xfrm>
              <a:off x="5118266" y="3519679"/>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p>
          </p:txBody>
        </p:sp>
      </p:grpSp>
      <p:grpSp>
        <p:nvGrpSpPr>
          <p:cNvPr id="29" name="Group 28">
            <a:extLst>
              <a:ext uri="{FF2B5EF4-FFF2-40B4-BE49-F238E27FC236}">
                <a16:creationId xmlns:a16="http://schemas.microsoft.com/office/drawing/2014/main" id="{B9CE1B25-57B3-45FC-A60D-6FB57A0490C8}"/>
              </a:ext>
            </a:extLst>
          </p:cNvPr>
          <p:cNvGrpSpPr/>
          <p:nvPr/>
        </p:nvGrpSpPr>
        <p:grpSpPr>
          <a:xfrm>
            <a:off x="1378084" y="2272803"/>
            <a:ext cx="2919581" cy="1274371"/>
            <a:chOff x="2832179" y="2249174"/>
            <a:chExt cx="2919581" cy="1274371"/>
          </a:xfrm>
        </p:grpSpPr>
        <p:sp>
          <p:nvSpPr>
            <p:cNvPr id="21" name="Right Triangle 20">
              <a:extLst>
                <a:ext uri="{FF2B5EF4-FFF2-40B4-BE49-F238E27FC236}">
                  <a16:creationId xmlns:a16="http://schemas.microsoft.com/office/drawing/2014/main" id="{4FA5C116-EF70-4C4B-B8BE-DB4D7E4EE21B}"/>
                </a:ext>
              </a:extLst>
            </p:cNvPr>
            <p:cNvSpPr/>
            <p:nvPr/>
          </p:nvSpPr>
          <p:spPr>
            <a:xfrm flipH="1">
              <a:off x="2832179" y="2249174"/>
              <a:ext cx="2206732" cy="899640"/>
            </a:xfrm>
            <a:prstGeom prst="rtTriangl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37FCDB46-3A4B-42E8-A9BA-6D048B747318}"/>
                </a:ext>
              </a:extLst>
            </p:cNvPr>
            <p:cNvSpPr txBox="1"/>
            <p:nvPr/>
          </p:nvSpPr>
          <p:spPr>
            <a:xfrm>
              <a:off x="3676915" y="3061880"/>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x</a:t>
              </a:r>
            </a:p>
          </p:txBody>
        </p:sp>
        <p:sp>
          <p:nvSpPr>
            <p:cNvPr id="28" name="TextBox 27">
              <a:extLst>
                <a:ext uri="{FF2B5EF4-FFF2-40B4-BE49-F238E27FC236}">
                  <a16:creationId xmlns:a16="http://schemas.microsoft.com/office/drawing/2014/main" id="{E26BC247-D30B-4C48-A6AB-B1732287C9B1}"/>
                </a:ext>
              </a:extLst>
            </p:cNvPr>
            <p:cNvSpPr txBox="1"/>
            <p:nvPr/>
          </p:nvSpPr>
          <p:spPr>
            <a:xfrm>
              <a:off x="5097167" y="2503715"/>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y</a:t>
              </a:r>
            </a:p>
          </p:txBody>
        </p:sp>
      </p:grpSp>
      <p:grpSp>
        <p:nvGrpSpPr>
          <p:cNvPr id="38" name="Group 37">
            <a:extLst>
              <a:ext uri="{FF2B5EF4-FFF2-40B4-BE49-F238E27FC236}">
                <a16:creationId xmlns:a16="http://schemas.microsoft.com/office/drawing/2014/main" id="{F86557F9-1B16-4C99-9354-EC9A064694C4}"/>
              </a:ext>
            </a:extLst>
          </p:cNvPr>
          <p:cNvGrpSpPr/>
          <p:nvPr/>
        </p:nvGrpSpPr>
        <p:grpSpPr>
          <a:xfrm>
            <a:off x="4937760" y="3581362"/>
            <a:ext cx="6345420" cy="2155810"/>
            <a:chOff x="4937760" y="3581362"/>
            <a:chExt cx="6345420" cy="2155810"/>
          </a:xfrm>
        </p:grpSpPr>
        <p:sp>
          <p:nvSpPr>
            <p:cNvPr id="17" name="TextBox 16">
              <a:extLst>
                <a:ext uri="{FF2B5EF4-FFF2-40B4-BE49-F238E27FC236}">
                  <a16:creationId xmlns:a16="http://schemas.microsoft.com/office/drawing/2014/main" id="{0CFDD589-634D-47D0-9C6B-9C48AC29679F}"/>
                </a:ext>
              </a:extLst>
            </p:cNvPr>
            <p:cNvSpPr txBox="1"/>
            <p:nvPr/>
          </p:nvSpPr>
          <p:spPr>
            <a:xfrm>
              <a:off x="6494201" y="4603326"/>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x</a:t>
              </a:r>
              <a:r>
                <a:rPr lang="en-US" sz="2400" b="1" dirty="0"/>
                <a:t>  =  </a:t>
              </a:r>
              <a:r>
                <a:rPr lang="en-US" sz="2400" b="1" dirty="0">
                  <a:solidFill>
                    <a:srgbClr val="00B050"/>
                  </a:solidFill>
                </a:rPr>
                <a:t>a</a:t>
              </a:r>
              <a:r>
                <a:rPr lang="en-US" sz="2400" b="1" baseline="-25000" dirty="0">
                  <a:solidFill>
                    <a:srgbClr val="00B050"/>
                  </a:solidFill>
                </a:rPr>
                <a:t>x</a:t>
              </a:r>
              <a:r>
                <a:rPr lang="en-US" sz="2400" b="1" dirty="0"/>
                <a:t>  +  </a:t>
              </a:r>
              <a:r>
                <a:rPr lang="en-US" sz="2400" b="1" dirty="0">
                  <a:solidFill>
                    <a:srgbClr val="00B0F0"/>
                  </a:solidFill>
                </a:rPr>
                <a:t>b</a:t>
              </a:r>
              <a:r>
                <a:rPr lang="en-US" sz="2400" b="1" baseline="-25000" dirty="0">
                  <a:solidFill>
                    <a:srgbClr val="00B0F0"/>
                  </a:solidFill>
                </a:rPr>
                <a:t>x</a:t>
              </a:r>
              <a:endParaRPr lang="en-US" sz="2400" baseline="-25000" dirty="0">
                <a:solidFill>
                  <a:srgbClr val="00B0F0"/>
                </a:solidFill>
              </a:endParaRPr>
            </a:p>
          </p:txBody>
        </p:sp>
        <p:sp>
          <p:nvSpPr>
            <p:cNvPr id="18" name="TextBox 17">
              <a:extLst>
                <a:ext uri="{FF2B5EF4-FFF2-40B4-BE49-F238E27FC236}">
                  <a16:creationId xmlns:a16="http://schemas.microsoft.com/office/drawing/2014/main" id="{5E2444A9-1A90-4358-B3EE-B7AE645CDDAC}"/>
                </a:ext>
              </a:extLst>
            </p:cNvPr>
            <p:cNvSpPr txBox="1"/>
            <p:nvPr/>
          </p:nvSpPr>
          <p:spPr>
            <a:xfrm>
              <a:off x="6494201" y="5275507"/>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y</a:t>
              </a:r>
              <a:r>
                <a:rPr lang="en-US" sz="2400" b="1" dirty="0"/>
                <a:t>  =  </a:t>
              </a:r>
              <a:r>
                <a:rPr lang="en-US" sz="2400" b="1" dirty="0">
                  <a:solidFill>
                    <a:srgbClr val="00B050"/>
                  </a:solidFill>
                </a:rPr>
                <a:t>a</a:t>
              </a:r>
              <a:r>
                <a:rPr lang="en-US" sz="2400" b="1" baseline="-25000" dirty="0">
                  <a:solidFill>
                    <a:srgbClr val="00B050"/>
                  </a:solidFill>
                </a:rPr>
                <a:t>y</a:t>
              </a:r>
              <a:r>
                <a:rPr lang="en-US" sz="2400" b="1" dirty="0"/>
                <a:t>  +  </a:t>
              </a:r>
              <a:r>
                <a:rPr lang="en-US" sz="2400" b="1" dirty="0">
                  <a:solidFill>
                    <a:srgbClr val="00B0F0"/>
                  </a:solidFill>
                </a:rPr>
                <a:t>b</a:t>
              </a:r>
              <a:r>
                <a:rPr lang="en-US" sz="2400" b="1" baseline="-25000" dirty="0">
                  <a:solidFill>
                    <a:srgbClr val="00B0F0"/>
                  </a:solidFill>
                </a:rPr>
                <a:t>y</a:t>
              </a:r>
              <a:endParaRPr lang="en-US" sz="2400" baseline="-25000" dirty="0">
                <a:solidFill>
                  <a:srgbClr val="00B0F0"/>
                </a:solidFill>
              </a:endParaRPr>
            </a:p>
          </p:txBody>
        </p:sp>
        <p:sp>
          <p:nvSpPr>
            <p:cNvPr id="31" name="TextBox 30">
              <a:extLst>
                <a:ext uri="{FF2B5EF4-FFF2-40B4-BE49-F238E27FC236}">
                  <a16:creationId xmlns:a16="http://schemas.microsoft.com/office/drawing/2014/main" id="{A8398B20-1F3E-4F62-A1A3-9C08F9E590C4}"/>
                </a:ext>
              </a:extLst>
            </p:cNvPr>
            <p:cNvSpPr txBox="1"/>
            <p:nvPr/>
          </p:nvSpPr>
          <p:spPr>
            <a:xfrm>
              <a:off x="4937760" y="3581362"/>
              <a:ext cx="6345420" cy="830997"/>
            </a:xfrm>
            <a:prstGeom prst="rect">
              <a:avLst/>
            </a:prstGeom>
            <a:noFill/>
          </p:spPr>
          <p:txBody>
            <a:bodyPr wrap="square" rtlCol="0">
              <a:spAutoFit/>
            </a:bodyPr>
            <a:lstStyle/>
            <a:p>
              <a:r>
                <a:rPr lang="en-US" sz="2400" dirty="0"/>
                <a:t>The x and y components of the equivalent displacement vector can be expressed as follows:</a:t>
              </a:r>
            </a:p>
          </p:txBody>
        </p:sp>
      </p:grpSp>
      <p:grpSp>
        <p:nvGrpSpPr>
          <p:cNvPr id="41" name="Group 40">
            <a:extLst>
              <a:ext uri="{FF2B5EF4-FFF2-40B4-BE49-F238E27FC236}">
                <a16:creationId xmlns:a16="http://schemas.microsoft.com/office/drawing/2014/main" id="{293AC788-DD31-405F-8F5C-DA80BF7D5F90}"/>
              </a:ext>
            </a:extLst>
          </p:cNvPr>
          <p:cNvGrpSpPr/>
          <p:nvPr/>
        </p:nvGrpSpPr>
        <p:grpSpPr>
          <a:xfrm>
            <a:off x="725747" y="2451626"/>
            <a:ext cx="7606637" cy="2664606"/>
            <a:chOff x="725747" y="2451626"/>
            <a:chExt cx="7606637" cy="2664606"/>
          </a:xfrm>
        </p:grpSpPr>
        <p:sp>
          <p:nvSpPr>
            <p:cNvPr id="33" name="Oval 32">
              <a:extLst>
                <a:ext uri="{FF2B5EF4-FFF2-40B4-BE49-F238E27FC236}">
                  <a16:creationId xmlns:a16="http://schemas.microsoft.com/office/drawing/2014/main" id="{1914B5CC-DC6D-4353-A2D7-4ECC0F8CA4CE}"/>
                </a:ext>
              </a:extLst>
            </p:cNvPr>
            <p:cNvSpPr/>
            <p:nvPr/>
          </p:nvSpPr>
          <p:spPr>
            <a:xfrm>
              <a:off x="7099060" y="4609147"/>
              <a:ext cx="1233324" cy="5070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84EEB12-8CBD-4333-ADE6-35C0BC56B24B}"/>
                </a:ext>
              </a:extLst>
            </p:cNvPr>
            <p:cNvSpPr/>
            <p:nvPr/>
          </p:nvSpPr>
          <p:spPr>
            <a:xfrm rot="5400000">
              <a:off x="3497965" y="2537984"/>
              <a:ext cx="679802" cy="5070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D0532248-252A-41BC-AAB5-2CD90F496615}"/>
                </a:ext>
              </a:extLst>
            </p:cNvPr>
            <p:cNvSpPr/>
            <p:nvPr/>
          </p:nvSpPr>
          <p:spPr>
            <a:xfrm rot="5400000">
              <a:off x="639389" y="3667721"/>
              <a:ext cx="679802" cy="5070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a:extLst>
              <a:ext uri="{FF2B5EF4-FFF2-40B4-BE49-F238E27FC236}">
                <a16:creationId xmlns:a16="http://schemas.microsoft.com/office/drawing/2014/main" id="{78E9071D-6C3C-4466-A632-9A9F51FC7F42}"/>
              </a:ext>
            </a:extLst>
          </p:cNvPr>
          <p:cNvGrpSpPr/>
          <p:nvPr/>
        </p:nvGrpSpPr>
        <p:grpSpPr>
          <a:xfrm>
            <a:off x="1493073" y="3097039"/>
            <a:ext cx="6839307" cy="2707894"/>
            <a:chOff x="1493073" y="3097039"/>
            <a:chExt cx="6839307" cy="2707894"/>
          </a:xfrm>
        </p:grpSpPr>
        <p:sp>
          <p:nvSpPr>
            <p:cNvPr id="32" name="Oval 31">
              <a:extLst>
                <a:ext uri="{FF2B5EF4-FFF2-40B4-BE49-F238E27FC236}">
                  <a16:creationId xmlns:a16="http://schemas.microsoft.com/office/drawing/2014/main" id="{6D0C4DB1-15AF-4830-91DD-6D6F3D7D2DF8}"/>
                </a:ext>
              </a:extLst>
            </p:cNvPr>
            <p:cNvSpPr/>
            <p:nvPr/>
          </p:nvSpPr>
          <p:spPr>
            <a:xfrm>
              <a:off x="1493073" y="4490291"/>
              <a:ext cx="636838" cy="507085"/>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8598478-4E77-45D2-82D1-AC17BA4DBEA8}"/>
                </a:ext>
              </a:extLst>
            </p:cNvPr>
            <p:cNvSpPr/>
            <p:nvPr/>
          </p:nvSpPr>
          <p:spPr>
            <a:xfrm>
              <a:off x="7099056" y="5297848"/>
              <a:ext cx="1233324" cy="507085"/>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EE8C10F-8EB7-4C46-A0FB-E753CB12AE54}"/>
                </a:ext>
              </a:extLst>
            </p:cNvPr>
            <p:cNvSpPr/>
            <p:nvPr/>
          </p:nvSpPr>
          <p:spPr>
            <a:xfrm>
              <a:off x="2107791" y="3097039"/>
              <a:ext cx="636838" cy="507085"/>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ED45E7B3-1B21-4316-A54E-815A708BBABB}"/>
              </a:ext>
            </a:extLst>
          </p:cNvPr>
          <p:cNvSpPr txBox="1"/>
          <p:nvPr/>
        </p:nvSpPr>
        <p:spPr>
          <a:xfrm>
            <a:off x="1634600" y="5952258"/>
            <a:ext cx="9402846" cy="461665"/>
          </a:xfrm>
          <a:prstGeom prst="rect">
            <a:avLst/>
          </a:prstGeom>
          <a:noFill/>
        </p:spPr>
        <p:txBody>
          <a:bodyPr wrap="square" rtlCol="0">
            <a:spAutoFit/>
          </a:bodyPr>
          <a:lstStyle/>
          <a:p>
            <a:r>
              <a:rPr lang="en-US" sz="2400" dirty="0"/>
              <a:t>Note that sometimes a “negative” vector component may be “added”…</a:t>
            </a:r>
          </a:p>
        </p:txBody>
      </p:sp>
      <p:sp>
        <p:nvSpPr>
          <p:cNvPr id="37" name="Slide Number Placeholder 36">
            <a:extLst>
              <a:ext uri="{FF2B5EF4-FFF2-40B4-BE49-F238E27FC236}">
                <a16:creationId xmlns:a16="http://schemas.microsoft.com/office/drawing/2014/main" id="{8F6A1682-6650-4B59-BC61-B1798DC51FC2}"/>
              </a:ext>
            </a:extLst>
          </p:cNvPr>
          <p:cNvSpPr>
            <a:spLocks noGrp="1"/>
          </p:cNvSpPr>
          <p:nvPr>
            <p:ph type="sldNum" sz="quarter" idx="12"/>
          </p:nvPr>
        </p:nvSpPr>
        <p:spPr/>
        <p:txBody>
          <a:bodyPr/>
          <a:lstStyle/>
          <a:p>
            <a:fld id="{2ABD293D-5FC3-490B-AAA5-62A0FFBD4BDC}" type="slidenum">
              <a:rPr lang="en-US" smtClean="0"/>
              <a:t>18</a:t>
            </a:fld>
            <a:endParaRPr lang="en-US"/>
          </a:p>
        </p:txBody>
      </p:sp>
    </p:spTree>
    <p:extLst>
      <p:ext uri="{BB962C8B-B14F-4D97-AF65-F5344CB8AC3E}">
        <p14:creationId xmlns:p14="http://schemas.microsoft.com/office/powerpoint/2010/main" val="1791047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CA9C7-44A2-440C-A53E-05405C1C876F}"/>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Addition - Analytical</a:t>
            </a:r>
          </a:p>
        </p:txBody>
      </p:sp>
      <p:sp>
        <p:nvSpPr>
          <p:cNvPr id="3" name="TextBox 2">
            <a:extLst>
              <a:ext uri="{FF2B5EF4-FFF2-40B4-BE49-F238E27FC236}">
                <a16:creationId xmlns:a16="http://schemas.microsoft.com/office/drawing/2014/main" id="{57D8AD09-9117-4FEB-A0DB-03B2D8C74BBB}"/>
              </a:ext>
            </a:extLst>
          </p:cNvPr>
          <p:cNvSpPr txBox="1"/>
          <p:nvPr/>
        </p:nvSpPr>
        <p:spPr>
          <a:xfrm>
            <a:off x="1111348" y="880978"/>
            <a:ext cx="10016197" cy="1200329"/>
          </a:xfrm>
          <a:prstGeom prst="rect">
            <a:avLst/>
          </a:prstGeom>
          <a:noFill/>
        </p:spPr>
        <p:txBody>
          <a:bodyPr wrap="square" rtlCol="0">
            <a:spAutoFit/>
          </a:bodyPr>
          <a:lstStyle/>
          <a:p>
            <a:r>
              <a:rPr lang="en-US" sz="2400" b="1" dirty="0"/>
              <a:t>EXAMPLE 1:  </a:t>
            </a:r>
            <a:r>
              <a:rPr lang="en-US" sz="2400" dirty="0"/>
              <a:t>If an airplane flew on a heading of 55 degrees for 200 miles then turned and flew on a heading of 15 degrees for 100 miles, how far to the north and east did the airplane fly?</a:t>
            </a:r>
          </a:p>
        </p:txBody>
      </p:sp>
      <p:sp>
        <p:nvSpPr>
          <p:cNvPr id="38" name="TextBox 37">
            <a:extLst>
              <a:ext uri="{FF2B5EF4-FFF2-40B4-BE49-F238E27FC236}">
                <a16:creationId xmlns:a16="http://schemas.microsoft.com/office/drawing/2014/main" id="{33B76E3A-089A-44F2-89E1-6B6B97C47DF8}"/>
              </a:ext>
            </a:extLst>
          </p:cNvPr>
          <p:cNvSpPr txBox="1"/>
          <p:nvPr/>
        </p:nvSpPr>
        <p:spPr>
          <a:xfrm>
            <a:off x="6332926" y="2655437"/>
            <a:ext cx="4286948"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r>
              <a:rPr lang="en-US" sz="2400" dirty="0"/>
              <a:t>  =  </a:t>
            </a:r>
            <a:r>
              <a:rPr lang="en-US" sz="2400" dirty="0">
                <a:solidFill>
                  <a:srgbClr val="00B050"/>
                </a:solidFill>
              </a:rPr>
              <a:t>200 cos (55)  </a:t>
            </a:r>
            <a:r>
              <a:rPr lang="en-US" sz="2400" dirty="0"/>
              <a:t>+  </a:t>
            </a:r>
            <a:r>
              <a:rPr lang="en-US" sz="2400" dirty="0">
                <a:solidFill>
                  <a:srgbClr val="00B0F0"/>
                </a:solidFill>
              </a:rPr>
              <a:t>100 cos (15)</a:t>
            </a:r>
            <a:endParaRPr lang="en-US" sz="2400" baseline="-25000" dirty="0">
              <a:solidFill>
                <a:srgbClr val="00B0F0"/>
              </a:solidFill>
            </a:endParaRPr>
          </a:p>
        </p:txBody>
      </p:sp>
      <p:sp>
        <p:nvSpPr>
          <p:cNvPr id="39" name="TextBox 38">
            <a:extLst>
              <a:ext uri="{FF2B5EF4-FFF2-40B4-BE49-F238E27FC236}">
                <a16:creationId xmlns:a16="http://schemas.microsoft.com/office/drawing/2014/main" id="{AB6F13BC-4D3A-42ED-84BF-D1810181A991}"/>
              </a:ext>
            </a:extLst>
          </p:cNvPr>
          <p:cNvSpPr txBox="1"/>
          <p:nvPr/>
        </p:nvSpPr>
        <p:spPr>
          <a:xfrm>
            <a:off x="6332924" y="3179248"/>
            <a:ext cx="4794620"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r>
              <a:rPr lang="en-US" sz="2400" dirty="0"/>
              <a:t>  =  </a:t>
            </a:r>
            <a:r>
              <a:rPr lang="en-US" sz="2400" dirty="0">
                <a:solidFill>
                  <a:srgbClr val="00B050"/>
                </a:solidFill>
              </a:rPr>
              <a:t>114.7 mi  </a:t>
            </a:r>
            <a:r>
              <a:rPr lang="en-US" sz="2400" dirty="0"/>
              <a:t>+  </a:t>
            </a:r>
            <a:r>
              <a:rPr lang="en-US" sz="2400" dirty="0">
                <a:solidFill>
                  <a:srgbClr val="00B0F0"/>
                </a:solidFill>
              </a:rPr>
              <a:t>96.6 mi  </a:t>
            </a:r>
            <a:r>
              <a:rPr lang="en-US" sz="2400" dirty="0"/>
              <a:t>=  </a:t>
            </a:r>
            <a:r>
              <a:rPr lang="en-US" sz="2400" b="1" dirty="0">
                <a:solidFill>
                  <a:srgbClr val="7030A0"/>
                </a:solidFill>
              </a:rPr>
              <a:t>211.3 mi </a:t>
            </a:r>
            <a:endParaRPr lang="en-US" sz="2400" b="1" baseline="-25000" dirty="0">
              <a:solidFill>
                <a:srgbClr val="7030A0"/>
              </a:solidFill>
            </a:endParaRPr>
          </a:p>
        </p:txBody>
      </p:sp>
      <p:sp>
        <p:nvSpPr>
          <p:cNvPr id="51" name="TextBox 50">
            <a:extLst>
              <a:ext uri="{FF2B5EF4-FFF2-40B4-BE49-F238E27FC236}">
                <a16:creationId xmlns:a16="http://schemas.microsoft.com/office/drawing/2014/main" id="{51E2A899-59F9-4758-A9D8-585B0A5A5E74}"/>
              </a:ext>
            </a:extLst>
          </p:cNvPr>
          <p:cNvSpPr txBox="1"/>
          <p:nvPr/>
        </p:nvSpPr>
        <p:spPr>
          <a:xfrm>
            <a:off x="6365739" y="4417417"/>
            <a:ext cx="4286948"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r>
              <a:rPr lang="en-US" sz="2400" dirty="0"/>
              <a:t>  =  </a:t>
            </a:r>
            <a:r>
              <a:rPr lang="en-US" sz="2400" dirty="0">
                <a:solidFill>
                  <a:srgbClr val="00B050"/>
                </a:solidFill>
              </a:rPr>
              <a:t>200 sin (55)  </a:t>
            </a:r>
            <a:r>
              <a:rPr lang="en-US" sz="2400" dirty="0"/>
              <a:t>+  </a:t>
            </a:r>
            <a:r>
              <a:rPr lang="en-US" sz="2400" dirty="0">
                <a:solidFill>
                  <a:srgbClr val="00B0F0"/>
                </a:solidFill>
              </a:rPr>
              <a:t>100 sin (15)</a:t>
            </a:r>
            <a:endParaRPr lang="en-US" sz="2400" baseline="-25000" dirty="0">
              <a:solidFill>
                <a:srgbClr val="00B0F0"/>
              </a:solidFill>
            </a:endParaRPr>
          </a:p>
        </p:txBody>
      </p:sp>
      <p:sp>
        <p:nvSpPr>
          <p:cNvPr id="52" name="TextBox 51">
            <a:extLst>
              <a:ext uri="{FF2B5EF4-FFF2-40B4-BE49-F238E27FC236}">
                <a16:creationId xmlns:a16="http://schemas.microsoft.com/office/drawing/2014/main" id="{BFB7250C-F978-4C61-8CD1-19FA21D10314}"/>
              </a:ext>
            </a:extLst>
          </p:cNvPr>
          <p:cNvSpPr txBox="1"/>
          <p:nvPr/>
        </p:nvSpPr>
        <p:spPr>
          <a:xfrm>
            <a:off x="6365736" y="4941228"/>
            <a:ext cx="4998945"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r>
              <a:rPr lang="en-US" sz="2400" dirty="0"/>
              <a:t>  =  </a:t>
            </a:r>
            <a:r>
              <a:rPr lang="en-US" sz="2400" dirty="0">
                <a:solidFill>
                  <a:srgbClr val="00B050"/>
                </a:solidFill>
              </a:rPr>
              <a:t>163.8 mi  </a:t>
            </a:r>
            <a:r>
              <a:rPr lang="en-US" sz="2400" dirty="0"/>
              <a:t>+  </a:t>
            </a:r>
            <a:r>
              <a:rPr lang="en-US" sz="2400" dirty="0">
                <a:solidFill>
                  <a:srgbClr val="00B0F0"/>
                </a:solidFill>
              </a:rPr>
              <a:t>25.9 mi  </a:t>
            </a:r>
            <a:r>
              <a:rPr lang="en-US" sz="2400" dirty="0"/>
              <a:t>=  </a:t>
            </a:r>
            <a:r>
              <a:rPr lang="en-US" sz="2400" b="1" dirty="0">
                <a:solidFill>
                  <a:srgbClr val="7030A0"/>
                </a:solidFill>
              </a:rPr>
              <a:t>189.7 mi </a:t>
            </a:r>
            <a:endParaRPr lang="en-US" sz="2400" b="1" baseline="-25000" dirty="0">
              <a:solidFill>
                <a:srgbClr val="7030A0"/>
              </a:solidFill>
            </a:endParaRPr>
          </a:p>
        </p:txBody>
      </p:sp>
      <p:sp>
        <p:nvSpPr>
          <p:cNvPr id="53" name="TextBox 52">
            <a:extLst>
              <a:ext uri="{FF2B5EF4-FFF2-40B4-BE49-F238E27FC236}">
                <a16:creationId xmlns:a16="http://schemas.microsoft.com/office/drawing/2014/main" id="{0104EEDA-CC88-4BE4-A1CC-53E67E4D9B8F}"/>
              </a:ext>
            </a:extLst>
          </p:cNvPr>
          <p:cNvSpPr txBox="1"/>
          <p:nvPr/>
        </p:nvSpPr>
        <p:spPr>
          <a:xfrm>
            <a:off x="940068" y="5800137"/>
            <a:ext cx="10578162" cy="461665"/>
          </a:xfrm>
          <a:prstGeom prst="rect">
            <a:avLst/>
          </a:prstGeom>
          <a:noFill/>
        </p:spPr>
        <p:txBody>
          <a:bodyPr wrap="square" rtlCol="0">
            <a:spAutoFit/>
          </a:bodyPr>
          <a:lstStyle/>
          <a:p>
            <a:r>
              <a:rPr lang="en-US" sz="2400" dirty="0"/>
              <a:t>We see that the airplane flew 211.3 miles to the East and 189.7 miles to the North.</a:t>
            </a:r>
          </a:p>
        </p:txBody>
      </p:sp>
      <p:grpSp>
        <p:nvGrpSpPr>
          <p:cNvPr id="11" name="Group 10">
            <a:extLst>
              <a:ext uri="{FF2B5EF4-FFF2-40B4-BE49-F238E27FC236}">
                <a16:creationId xmlns:a16="http://schemas.microsoft.com/office/drawing/2014/main" id="{C33B2D91-0B50-4D40-8C18-31ADEB0DD15D}"/>
              </a:ext>
            </a:extLst>
          </p:cNvPr>
          <p:cNvGrpSpPr/>
          <p:nvPr/>
        </p:nvGrpSpPr>
        <p:grpSpPr>
          <a:xfrm>
            <a:off x="2097462" y="2240052"/>
            <a:ext cx="3452121" cy="3441068"/>
            <a:chOff x="2097462" y="2240052"/>
            <a:chExt cx="3452121" cy="3441068"/>
          </a:xfrm>
        </p:grpSpPr>
        <p:cxnSp>
          <p:nvCxnSpPr>
            <p:cNvPr id="6" name="Straight Connector 5">
              <a:extLst>
                <a:ext uri="{FF2B5EF4-FFF2-40B4-BE49-F238E27FC236}">
                  <a16:creationId xmlns:a16="http://schemas.microsoft.com/office/drawing/2014/main" id="{6AA6F6CF-2A4F-4856-8610-91801DD3F4A3}"/>
                </a:ext>
              </a:extLst>
            </p:cNvPr>
            <p:cNvCxnSpPr/>
            <p:nvPr/>
          </p:nvCxnSpPr>
          <p:spPr>
            <a:xfrm>
              <a:off x="2097462" y="2708621"/>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29179CF-987D-4EE0-AFAA-946A889EB5DE}"/>
                </a:ext>
              </a:extLst>
            </p:cNvPr>
            <p:cNvCxnSpPr>
              <a:cxnSpLocks/>
            </p:cNvCxnSpPr>
            <p:nvPr/>
          </p:nvCxnSpPr>
          <p:spPr>
            <a:xfrm flipH="1">
              <a:off x="2097462" y="5227621"/>
              <a:ext cx="295580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DE9E6BC-BC1A-40F6-AE1A-6ADF4DDA58CE}"/>
                </a:ext>
              </a:extLst>
            </p:cNvPr>
            <p:cNvCxnSpPr>
              <a:cxnSpLocks/>
            </p:cNvCxnSpPr>
            <p:nvPr/>
          </p:nvCxnSpPr>
          <p:spPr>
            <a:xfrm flipV="1">
              <a:off x="2099601" y="3170944"/>
              <a:ext cx="1431142" cy="205853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27CE5D4-318E-4118-B8E7-877B0A52159B}"/>
                </a:ext>
              </a:extLst>
            </p:cNvPr>
            <p:cNvSpPr txBox="1"/>
            <p:nvPr/>
          </p:nvSpPr>
          <p:spPr>
            <a:xfrm>
              <a:off x="2532494" y="3617891"/>
              <a:ext cx="488886" cy="461665"/>
            </a:xfrm>
            <a:prstGeom prst="rect">
              <a:avLst/>
            </a:prstGeom>
            <a:noFill/>
          </p:spPr>
          <p:txBody>
            <a:bodyPr wrap="square" rtlCol="0">
              <a:spAutoFit/>
            </a:bodyPr>
            <a:lstStyle/>
            <a:p>
              <a:r>
                <a:rPr lang="en-US" sz="2400" b="1" dirty="0">
                  <a:solidFill>
                    <a:srgbClr val="00B050"/>
                  </a:solidFill>
                </a:rPr>
                <a:t>a</a:t>
              </a:r>
            </a:p>
          </p:txBody>
        </p:sp>
        <p:cxnSp>
          <p:nvCxnSpPr>
            <p:cNvPr id="12" name="Straight Connector 11">
              <a:extLst>
                <a:ext uri="{FF2B5EF4-FFF2-40B4-BE49-F238E27FC236}">
                  <a16:creationId xmlns:a16="http://schemas.microsoft.com/office/drawing/2014/main" id="{D72DA16C-D288-4D8F-82E0-74E91DF9D1A9}"/>
                </a:ext>
              </a:extLst>
            </p:cNvPr>
            <p:cNvCxnSpPr>
              <a:cxnSpLocks/>
            </p:cNvCxnSpPr>
            <p:nvPr/>
          </p:nvCxnSpPr>
          <p:spPr>
            <a:xfrm>
              <a:off x="2097462" y="5309000"/>
              <a:ext cx="1433281"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CDC6318-C970-4D3E-B58B-834D2EB454E7}"/>
                </a:ext>
              </a:extLst>
            </p:cNvPr>
            <p:cNvCxnSpPr>
              <a:cxnSpLocks/>
            </p:cNvCxnSpPr>
            <p:nvPr/>
          </p:nvCxnSpPr>
          <p:spPr>
            <a:xfrm flipV="1">
              <a:off x="3549359" y="3234738"/>
              <a:ext cx="0" cy="1937322"/>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AC07560-A430-4F6C-95BD-864287436F30}"/>
                </a:ext>
              </a:extLst>
            </p:cNvPr>
            <p:cNvSpPr txBox="1"/>
            <p:nvPr/>
          </p:nvSpPr>
          <p:spPr>
            <a:xfrm>
              <a:off x="2659377" y="4802728"/>
              <a:ext cx="579714" cy="369332"/>
            </a:xfrm>
            <a:prstGeom prst="rect">
              <a:avLst/>
            </a:prstGeom>
            <a:noFill/>
          </p:spPr>
          <p:txBody>
            <a:bodyPr wrap="square" rtlCol="0">
              <a:spAutoFit/>
            </a:bodyPr>
            <a:lstStyle/>
            <a:p>
              <a:r>
                <a:rPr lang="en-US" dirty="0"/>
                <a:t>55</a:t>
              </a:r>
              <a:r>
                <a:rPr lang="en-US" dirty="0">
                  <a:latin typeface="Calibri" panose="020F0502020204030204" pitchFamily="34" charset="0"/>
                  <a:cs typeface="Calibri" panose="020F0502020204030204" pitchFamily="34" charset="0"/>
                </a:rPr>
                <a:t>⁰</a:t>
              </a:r>
              <a:endParaRPr lang="en-US" dirty="0"/>
            </a:p>
          </p:txBody>
        </p:sp>
        <p:cxnSp>
          <p:nvCxnSpPr>
            <p:cNvPr id="18" name="Straight Arrow Connector 17">
              <a:extLst>
                <a:ext uri="{FF2B5EF4-FFF2-40B4-BE49-F238E27FC236}">
                  <a16:creationId xmlns:a16="http://schemas.microsoft.com/office/drawing/2014/main" id="{FB37946C-FA35-4BE0-914A-2EDE659C94AD}"/>
                </a:ext>
              </a:extLst>
            </p:cNvPr>
            <p:cNvCxnSpPr>
              <a:cxnSpLocks/>
            </p:cNvCxnSpPr>
            <p:nvPr/>
          </p:nvCxnSpPr>
          <p:spPr>
            <a:xfrm flipV="1">
              <a:off x="3549359" y="2696343"/>
              <a:ext cx="1299698" cy="444833"/>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1EE3E9E-648F-467A-8180-805057FD4C57}"/>
                </a:ext>
              </a:extLst>
            </p:cNvPr>
            <p:cNvSpPr txBox="1"/>
            <p:nvPr/>
          </p:nvSpPr>
          <p:spPr>
            <a:xfrm>
              <a:off x="3886365" y="2903886"/>
              <a:ext cx="829991"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15⁰</a:t>
              </a:r>
              <a:endParaRPr lang="en-US" dirty="0"/>
            </a:p>
          </p:txBody>
        </p:sp>
        <p:sp>
          <p:nvSpPr>
            <p:cNvPr id="21" name="TextBox 20">
              <a:extLst>
                <a:ext uri="{FF2B5EF4-FFF2-40B4-BE49-F238E27FC236}">
                  <a16:creationId xmlns:a16="http://schemas.microsoft.com/office/drawing/2014/main" id="{790A46E0-5EBE-46B7-BD51-AB538913109A}"/>
                </a:ext>
              </a:extLst>
            </p:cNvPr>
            <p:cNvSpPr txBox="1"/>
            <p:nvPr/>
          </p:nvSpPr>
          <p:spPr>
            <a:xfrm rot="18294688">
              <a:off x="2133512" y="4035322"/>
              <a:ext cx="914915" cy="369332"/>
            </a:xfrm>
            <a:prstGeom prst="rect">
              <a:avLst/>
            </a:prstGeom>
            <a:noFill/>
          </p:spPr>
          <p:txBody>
            <a:bodyPr wrap="square" rtlCol="0">
              <a:spAutoFit/>
            </a:bodyPr>
            <a:lstStyle/>
            <a:p>
              <a:r>
                <a:rPr lang="en-US" dirty="0"/>
                <a:t>200 mi</a:t>
              </a:r>
            </a:p>
          </p:txBody>
        </p:sp>
        <p:sp>
          <p:nvSpPr>
            <p:cNvPr id="22" name="TextBox 21">
              <a:extLst>
                <a:ext uri="{FF2B5EF4-FFF2-40B4-BE49-F238E27FC236}">
                  <a16:creationId xmlns:a16="http://schemas.microsoft.com/office/drawing/2014/main" id="{27FE8C1F-EBDE-407C-88B6-80A079BEEEA6}"/>
                </a:ext>
              </a:extLst>
            </p:cNvPr>
            <p:cNvSpPr txBox="1"/>
            <p:nvPr/>
          </p:nvSpPr>
          <p:spPr>
            <a:xfrm rot="20499217">
              <a:off x="3524897" y="2676585"/>
              <a:ext cx="914915" cy="369332"/>
            </a:xfrm>
            <a:prstGeom prst="rect">
              <a:avLst/>
            </a:prstGeom>
            <a:noFill/>
          </p:spPr>
          <p:txBody>
            <a:bodyPr wrap="square" rtlCol="0">
              <a:spAutoFit/>
            </a:bodyPr>
            <a:lstStyle/>
            <a:p>
              <a:r>
                <a:rPr lang="en-US" dirty="0"/>
                <a:t>100 mi</a:t>
              </a:r>
            </a:p>
          </p:txBody>
        </p:sp>
        <p:cxnSp>
          <p:nvCxnSpPr>
            <p:cNvPr id="23" name="Straight Connector 22">
              <a:extLst>
                <a:ext uri="{FF2B5EF4-FFF2-40B4-BE49-F238E27FC236}">
                  <a16:creationId xmlns:a16="http://schemas.microsoft.com/office/drawing/2014/main" id="{34610F3A-4983-4064-9C66-9F18CAB277A7}"/>
                </a:ext>
              </a:extLst>
            </p:cNvPr>
            <p:cNvCxnSpPr>
              <a:cxnSpLocks/>
            </p:cNvCxnSpPr>
            <p:nvPr/>
          </p:nvCxnSpPr>
          <p:spPr>
            <a:xfrm>
              <a:off x="3518911" y="2400205"/>
              <a:ext cx="0" cy="7671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5B35308-C9E3-48E3-9125-C727174AFA44}"/>
                </a:ext>
              </a:extLst>
            </p:cNvPr>
            <p:cNvCxnSpPr>
              <a:cxnSpLocks/>
            </p:cNvCxnSpPr>
            <p:nvPr/>
          </p:nvCxnSpPr>
          <p:spPr>
            <a:xfrm>
              <a:off x="3502148" y="3188370"/>
              <a:ext cx="12739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DEA9447-CFB6-4AB2-883D-621D25FE579F}"/>
                </a:ext>
              </a:extLst>
            </p:cNvPr>
            <p:cNvCxnSpPr>
              <a:cxnSpLocks/>
            </p:cNvCxnSpPr>
            <p:nvPr/>
          </p:nvCxnSpPr>
          <p:spPr>
            <a:xfrm flipV="1">
              <a:off x="2188766" y="2722986"/>
              <a:ext cx="2609013" cy="2453155"/>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1C8F54C-C71E-4636-B08B-EAF3E403F76A}"/>
                </a:ext>
              </a:extLst>
            </p:cNvPr>
            <p:cNvSpPr txBox="1"/>
            <p:nvPr/>
          </p:nvSpPr>
          <p:spPr>
            <a:xfrm>
              <a:off x="3985800" y="2240052"/>
              <a:ext cx="488886" cy="461665"/>
            </a:xfrm>
            <a:prstGeom prst="rect">
              <a:avLst/>
            </a:prstGeom>
            <a:noFill/>
          </p:spPr>
          <p:txBody>
            <a:bodyPr wrap="square" rtlCol="0">
              <a:spAutoFit/>
            </a:bodyPr>
            <a:lstStyle/>
            <a:p>
              <a:r>
                <a:rPr lang="en-US" sz="2400" b="1" dirty="0">
                  <a:solidFill>
                    <a:srgbClr val="00B0F0"/>
                  </a:solidFill>
                </a:rPr>
                <a:t>b</a:t>
              </a:r>
            </a:p>
          </p:txBody>
        </p:sp>
        <p:sp>
          <p:nvSpPr>
            <p:cNvPr id="34" name="TextBox 33">
              <a:extLst>
                <a:ext uri="{FF2B5EF4-FFF2-40B4-BE49-F238E27FC236}">
                  <a16:creationId xmlns:a16="http://schemas.microsoft.com/office/drawing/2014/main" id="{6BE2DD33-FEC9-4CF1-ABF4-2370CF124FC7}"/>
                </a:ext>
              </a:extLst>
            </p:cNvPr>
            <p:cNvSpPr txBox="1"/>
            <p:nvPr/>
          </p:nvSpPr>
          <p:spPr>
            <a:xfrm>
              <a:off x="3157848" y="4167500"/>
              <a:ext cx="488886" cy="461665"/>
            </a:xfrm>
            <a:prstGeom prst="rect">
              <a:avLst/>
            </a:prstGeom>
            <a:noFill/>
          </p:spPr>
          <p:txBody>
            <a:bodyPr wrap="square" rtlCol="0">
              <a:spAutoFit/>
            </a:bodyPr>
            <a:lstStyle/>
            <a:p>
              <a:r>
                <a:rPr lang="en-US" sz="2400" b="1" dirty="0">
                  <a:solidFill>
                    <a:srgbClr val="7030A0"/>
                  </a:solidFill>
                </a:rPr>
                <a:t>c</a:t>
              </a:r>
            </a:p>
          </p:txBody>
        </p:sp>
        <p:sp>
          <p:nvSpPr>
            <p:cNvPr id="42" name="TextBox 41">
              <a:extLst>
                <a:ext uri="{FF2B5EF4-FFF2-40B4-BE49-F238E27FC236}">
                  <a16:creationId xmlns:a16="http://schemas.microsoft.com/office/drawing/2014/main" id="{6BA4D6AF-F69B-4AF8-8ECE-134F8D4D43CD}"/>
                </a:ext>
              </a:extLst>
            </p:cNvPr>
            <p:cNvSpPr txBox="1"/>
            <p:nvPr/>
          </p:nvSpPr>
          <p:spPr>
            <a:xfrm>
              <a:off x="2603030" y="5219455"/>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x</a:t>
              </a:r>
            </a:p>
          </p:txBody>
        </p:sp>
        <p:sp>
          <p:nvSpPr>
            <p:cNvPr id="43" name="TextBox 42">
              <a:extLst>
                <a:ext uri="{FF2B5EF4-FFF2-40B4-BE49-F238E27FC236}">
                  <a16:creationId xmlns:a16="http://schemas.microsoft.com/office/drawing/2014/main" id="{D15BF1AF-F332-41EE-B528-1978986A228E}"/>
                </a:ext>
              </a:extLst>
            </p:cNvPr>
            <p:cNvSpPr txBox="1"/>
            <p:nvPr/>
          </p:nvSpPr>
          <p:spPr>
            <a:xfrm>
              <a:off x="3575362" y="3896881"/>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y</a:t>
              </a:r>
            </a:p>
          </p:txBody>
        </p:sp>
        <p:cxnSp>
          <p:nvCxnSpPr>
            <p:cNvPr id="44" name="Straight Connector 43">
              <a:extLst>
                <a:ext uri="{FF2B5EF4-FFF2-40B4-BE49-F238E27FC236}">
                  <a16:creationId xmlns:a16="http://schemas.microsoft.com/office/drawing/2014/main" id="{56963B17-D5FE-4954-A5AF-5CA2A97078F1}"/>
                </a:ext>
              </a:extLst>
            </p:cNvPr>
            <p:cNvCxnSpPr>
              <a:cxnSpLocks/>
            </p:cNvCxnSpPr>
            <p:nvPr/>
          </p:nvCxnSpPr>
          <p:spPr>
            <a:xfrm flipH="1" flipV="1">
              <a:off x="4800932" y="2792134"/>
              <a:ext cx="6139" cy="400522"/>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B51DC82-05DC-4D44-BB54-A26F62F65204}"/>
                </a:ext>
              </a:extLst>
            </p:cNvPr>
            <p:cNvCxnSpPr>
              <a:cxnSpLocks/>
            </p:cNvCxnSpPr>
            <p:nvPr/>
          </p:nvCxnSpPr>
          <p:spPr>
            <a:xfrm flipH="1">
              <a:off x="3568630" y="3298957"/>
              <a:ext cx="1207486" cy="0"/>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B1F5396-FF58-4E1A-8C03-3225B5624550}"/>
                </a:ext>
              </a:extLst>
            </p:cNvPr>
            <p:cNvSpPr txBox="1"/>
            <p:nvPr/>
          </p:nvSpPr>
          <p:spPr>
            <a:xfrm>
              <a:off x="4894990" y="2699593"/>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y</a:t>
              </a:r>
            </a:p>
          </p:txBody>
        </p:sp>
        <p:sp>
          <p:nvSpPr>
            <p:cNvPr id="35" name="TextBox 34">
              <a:extLst>
                <a:ext uri="{FF2B5EF4-FFF2-40B4-BE49-F238E27FC236}">
                  <a16:creationId xmlns:a16="http://schemas.microsoft.com/office/drawing/2014/main" id="{EEFADA38-4BD0-4B76-AD2C-F79F9EC9F78B}"/>
                </a:ext>
              </a:extLst>
            </p:cNvPr>
            <p:cNvSpPr txBox="1"/>
            <p:nvPr/>
          </p:nvSpPr>
          <p:spPr>
            <a:xfrm>
              <a:off x="4087402" y="3260453"/>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x</a:t>
              </a:r>
            </a:p>
          </p:txBody>
        </p:sp>
        <p:sp>
          <p:nvSpPr>
            <p:cNvPr id="36" name="Freeform: Shape 35">
              <a:extLst>
                <a:ext uri="{FF2B5EF4-FFF2-40B4-BE49-F238E27FC236}">
                  <a16:creationId xmlns:a16="http://schemas.microsoft.com/office/drawing/2014/main" id="{40C35A2E-4801-4DC0-AD59-A84AE57F2AA5}"/>
                </a:ext>
              </a:extLst>
            </p:cNvPr>
            <p:cNvSpPr/>
            <p:nvPr/>
          </p:nvSpPr>
          <p:spPr>
            <a:xfrm>
              <a:off x="2484785" y="4704756"/>
              <a:ext cx="179459" cy="500095"/>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82379F77-F71C-4E90-9FBD-1F10DD22D71E}"/>
                </a:ext>
              </a:extLst>
            </p:cNvPr>
            <p:cNvSpPr/>
            <p:nvPr/>
          </p:nvSpPr>
          <p:spPr>
            <a:xfrm>
              <a:off x="4301806" y="2861478"/>
              <a:ext cx="183917" cy="333826"/>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Slide Number Placeholder 13">
            <a:extLst>
              <a:ext uri="{FF2B5EF4-FFF2-40B4-BE49-F238E27FC236}">
                <a16:creationId xmlns:a16="http://schemas.microsoft.com/office/drawing/2014/main" id="{910896A1-38AC-4B63-ABBD-74E9C8DF5FE8}"/>
              </a:ext>
            </a:extLst>
          </p:cNvPr>
          <p:cNvSpPr>
            <a:spLocks noGrp="1"/>
          </p:cNvSpPr>
          <p:nvPr>
            <p:ph type="sldNum" sz="quarter" idx="12"/>
          </p:nvPr>
        </p:nvSpPr>
        <p:spPr/>
        <p:txBody>
          <a:bodyPr/>
          <a:lstStyle/>
          <a:p>
            <a:fld id="{2ABD293D-5FC3-490B-AAA5-62A0FFBD4BDC}" type="slidenum">
              <a:rPr lang="en-US" smtClean="0"/>
              <a:t>19</a:t>
            </a:fld>
            <a:endParaRPr lang="en-US"/>
          </a:p>
        </p:txBody>
      </p:sp>
      <p:grpSp>
        <p:nvGrpSpPr>
          <p:cNvPr id="5" name="Group 4">
            <a:extLst>
              <a:ext uri="{FF2B5EF4-FFF2-40B4-BE49-F238E27FC236}">
                <a16:creationId xmlns:a16="http://schemas.microsoft.com/office/drawing/2014/main" id="{CF13FDFF-0C26-4823-82A4-E6230192C40B}"/>
              </a:ext>
            </a:extLst>
          </p:cNvPr>
          <p:cNvGrpSpPr/>
          <p:nvPr/>
        </p:nvGrpSpPr>
        <p:grpSpPr>
          <a:xfrm>
            <a:off x="2097462" y="2101848"/>
            <a:ext cx="6401888" cy="3579272"/>
            <a:chOff x="2097462" y="2101848"/>
            <a:chExt cx="6401888" cy="3579272"/>
          </a:xfrm>
        </p:grpSpPr>
        <p:sp>
          <p:nvSpPr>
            <p:cNvPr id="37" name="TextBox 36">
              <a:extLst>
                <a:ext uri="{FF2B5EF4-FFF2-40B4-BE49-F238E27FC236}">
                  <a16:creationId xmlns:a16="http://schemas.microsoft.com/office/drawing/2014/main" id="{FC47E1CF-0670-4FFB-9F2E-BD28C29FBA27}"/>
                </a:ext>
              </a:extLst>
            </p:cNvPr>
            <p:cNvSpPr txBox="1"/>
            <p:nvPr/>
          </p:nvSpPr>
          <p:spPr>
            <a:xfrm>
              <a:off x="6332926" y="2101848"/>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x</a:t>
              </a:r>
              <a:r>
                <a:rPr lang="en-US" sz="2400" b="1" dirty="0"/>
                <a:t>  =  </a:t>
              </a:r>
              <a:r>
                <a:rPr lang="en-US" sz="2400" b="1" dirty="0">
                  <a:solidFill>
                    <a:srgbClr val="00B050"/>
                  </a:solidFill>
                </a:rPr>
                <a:t>a</a:t>
              </a:r>
              <a:r>
                <a:rPr lang="en-US" sz="2400" b="1" baseline="-25000" dirty="0">
                  <a:solidFill>
                    <a:srgbClr val="00B050"/>
                  </a:solidFill>
                </a:rPr>
                <a:t>x</a:t>
              </a:r>
              <a:r>
                <a:rPr lang="en-US" sz="2400" b="1" dirty="0"/>
                <a:t>  +  </a:t>
              </a:r>
              <a:r>
                <a:rPr lang="en-US" sz="2400" b="1" dirty="0">
                  <a:solidFill>
                    <a:srgbClr val="00B0F0"/>
                  </a:solidFill>
                </a:rPr>
                <a:t>b</a:t>
              </a:r>
              <a:r>
                <a:rPr lang="en-US" sz="2400" b="1" baseline="-25000" dirty="0">
                  <a:solidFill>
                    <a:srgbClr val="00B0F0"/>
                  </a:solidFill>
                </a:rPr>
                <a:t>x</a:t>
              </a:r>
              <a:endParaRPr lang="en-US" sz="2400" baseline="-25000" dirty="0">
                <a:solidFill>
                  <a:srgbClr val="00B0F0"/>
                </a:solidFill>
              </a:endParaRPr>
            </a:p>
          </p:txBody>
        </p:sp>
        <p:cxnSp>
          <p:nvCxnSpPr>
            <p:cNvPr id="45" name="Straight Connector 44">
              <a:extLst>
                <a:ext uri="{FF2B5EF4-FFF2-40B4-BE49-F238E27FC236}">
                  <a16:creationId xmlns:a16="http://schemas.microsoft.com/office/drawing/2014/main" id="{666E1D0C-7656-4EE4-8E1B-49F2E26742EE}"/>
                </a:ext>
              </a:extLst>
            </p:cNvPr>
            <p:cNvCxnSpPr>
              <a:cxnSpLocks/>
            </p:cNvCxnSpPr>
            <p:nvPr/>
          </p:nvCxnSpPr>
          <p:spPr>
            <a:xfrm>
              <a:off x="2097462" y="5681120"/>
              <a:ext cx="2751595"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00914CE-5490-400F-882D-5C4A6F63B11D}"/>
                </a:ext>
              </a:extLst>
            </p:cNvPr>
            <p:cNvSpPr txBox="1"/>
            <p:nvPr/>
          </p:nvSpPr>
          <p:spPr>
            <a:xfrm>
              <a:off x="3706875" y="5214995"/>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p>
          </p:txBody>
        </p:sp>
      </p:grpSp>
      <p:grpSp>
        <p:nvGrpSpPr>
          <p:cNvPr id="9" name="Group 8">
            <a:extLst>
              <a:ext uri="{FF2B5EF4-FFF2-40B4-BE49-F238E27FC236}">
                <a16:creationId xmlns:a16="http://schemas.microsoft.com/office/drawing/2014/main" id="{D40C6ED0-B8B3-412B-A6D5-86AEFFB12BB4}"/>
              </a:ext>
            </a:extLst>
          </p:cNvPr>
          <p:cNvGrpSpPr/>
          <p:nvPr/>
        </p:nvGrpSpPr>
        <p:grpSpPr>
          <a:xfrm>
            <a:off x="4886944" y="2708826"/>
            <a:ext cx="3645219" cy="2437417"/>
            <a:chOff x="4886944" y="2708826"/>
            <a:chExt cx="3645219" cy="2437417"/>
          </a:xfrm>
        </p:grpSpPr>
        <p:sp>
          <p:nvSpPr>
            <p:cNvPr id="50" name="TextBox 49">
              <a:extLst>
                <a:ext uri="{FF2B5EF4-FFF2-40B4-BE49-F238E27FC236}">
                  <a16:creationId xmlns:a16="http://schemas.microsoft.com/office/drawing/2014/main" id="{65E7EAD8-B4D9-4E63-A8B9-FC67039C13F7}"/>
                </a:ext>
              </a:extLst>
            </p:cNvPr>
            <p:cNvSpPr txBox="1"/>
            <p:nvPr/>
          </p:nvSpPr>
          <p:spPr>
            <a:xfrm>
              <a:off x="6365739" y="3863828"/>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y</a:t>
              </a:r>
              <a:r>
                <a:rPr lang="en-US" sz="2400" b="1" dirty="0"/>
                <a:t>  =  </a:t>
              </a:r>
              <a:r>
                <a:rPr lang="en-US" sz="2400" b="1" dirty="0">
                  <a:solidFill>
                    <a:srgbClr val="00B050"/>
                  </a:solidFill>
                </a:rPr>
                <a:t>a</a:t>
              </a:r>
              <a:r>
                <a:rPr lang="en-US" sz="2400" b="1" baseline="-25000" dirty="0">
                  <a:solidFill>
                    <a:srgbClr val="00B050"/>
                  </a:solidFill>
                </a:rPr>
                <a:t>y</a:t>
              </a:r>
              <a:r>
                <a:rPr lang="en-US" sz="2400" b="1" dirty="0"/>
                <a:t>  +  </a:t>
              </a:r>
              <a:r>
                <a:rPr lang="en-US" sz="2400" b="1" dirty="0">
                  <a:solidFill>
                    <a:srgbClr val="00B0F0"/>
                  </a:solidFill>
                </a:rPr>
                <a:t>b</a:t>
              </a:r>
              <a:r>
                <a:rPr lang="en-US" sz="2400" b="1" baseline="-25000" dirty="0">
                  <a:solidFill>
                    <a:srgbClr val="00B0F0"/>
                  </a:solidFill>
                </a:rPr>
                <a:t>y</a:t>
              </a:r>
              <a:endParaRPr lang="en-US" sz="2400" baseline="-25000" dirty="0">
                <a:solidFill>
                  <a:srgbClr val="00B0F0"/>
                </a:solidFill>
              </a:endParaRPr>
            </a:p>
          </p:txBody>
        </p:sp>
        <p:cxnSp>
          <p:nvCxnSpPr>
            <p:cNvPr id="48" name="Straight Connector 47">
              <a:extLst>
                <a:ext uri="{FF2B5EF4-FFF2-40B4-BE49-F238E27FC236}">
                  <a16:creationId xmlns:a16="http://schemas.microsoft.com/office/drawing/2014/main" id="{23CF884C-9552-4956-AA5C-FEF6BA49BA5F}"/>
                </a:ext>
              </a:extLst>
            </p:cNvPr>
            <p:cNvCxnSpPr>
              <a:cxnSpLocks/>
            </p:cNvCxnSpPr>
            <p:nvPr/>
          </p:nvCxnSpPr>
          <p:spPr>
            <a:xfrm flipV="1">
              <a:off x="4886944" y="2708826"/>
              <a:ext cx="0" cy="2437417"/>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454B7A18-2B88-4639-A149-A6557DC8BACD}"/>
                </a:ext>
              </a:extLst>
            </p:cNvPr>
            <p:cNvSpPr txBox="1"/>
            <p:nvPr/>
          </p:nvSpPr>
          <p:spPr>
            <a:xfrm>
              <a:off x="4959885" y="3706477"/>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p>
          </p:txBody>
        </p:sp>
      </p:grpSp>
    </p:spTree>
    <p:extLst>
      <p:ext uri="{BB962C8B-B14F-4D97-AF65-F5344CB8AC3E}">
        <p14:creationId xmlns:p14="http://schemas.microsoft.com/office/powerpoint/2010/main" val="3393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9839C0-E826-4558-BC8D-859043E5028C}"/>
              </a:ext>
            </a:extLst>
          </p:cNvPr>
          <p:cNvSpPr txBox="1"/>
          <p:nvPr/>
        </p:nvSpPr>
        <p:spPr>
          <a:xfrm>
            <a:off x="1294228" y="1156899"/>
            <a:ext cx="7568419" cy="461665"/>
          </a:xfrm>
          <a:prstGeom prst="rect">
            <a:avLst/>
          </a:prstGeom>
          <a:noFill/>
        </p:spPr>
        <p:txBody>
          <a:bodyPr wrap="square" rtlCol="0">
            <a:spAutoFit/>
          </a:bodyPr>
          <a:lstStyle/>
          <a:p>
            <a:r>
              <a:rPr lang="en-US" sz="2400" b="1" dirty="0"/>
              <a:t>Scalar Quantities:</a:t>
            </a:r>
          </a:p>
        </p:txBody>
      </p:sp>
      <p:sp>
        <p:nvSpPr>
          <p:cNvPr id="5" name="TextBox 4">
            <a:extLst>
              <a:ext uri="{FF2B5EF4-FFF2-40B4-BE49-F238E27FC236}">
                <a16:creationId xmlns:a16="http://schemas.microsoft.com/office/drawing/2014/main" id="{FBE39555-2F62-4BE2-93C8-DF3012663DB5}"/>
              </a:ext>
            </a:extLst>
          </p:cNvPr>
          <p:cNvSpPr txBox="1"/>
          <p:nvPr/>
        </p:nvSpPr>
        <p:spPr>
          <a:xfrm>
            <a:off x="1294227" y="3598983"/>
            <a:ext cx="7568419" cy="461665"/>
          </a:xfrm>
          <a:prstGeom prst="rect">
            <a:avLst/>
          </a:prstGeom>
          <a:noFill/>
        </p:spPr>
        <p:txBody>
          <a:bodyPr wrap="square" rtlCol="0">
            <a:spAutoFit/>
          </a:bodyPr>
          <a:lstStyle/>
          <a:p>
            <a:r>
              <a:rPr lang="en-US" sz="2400" b="1" dirty="0"/>
              <a:t>Vector Quantities:</a:t>
            </a:r>
          </a:p>
        </p:txBody>
      </p:sp>
      <p:sp>
        <p:nvSpPr>
          <p:cNvPr id="6" name="TextBox 5">
            <a:extLst>
              <a:ext uri="{FF2B5EF4-FFF2-40B4-BE49-F238E27FC236}">
                <a16:creationId xmlns:a16="http://schemas.microsoft.com/office/drawing/2014/main" id="{4592427B-E54C-49F6-83B2-F24A7AF848F8}"/>
              </a:ext>
            </a:extLst>
          </p:cNvPr>
          <p:cNvSpPr txBox="1"/>
          <p:nvPr/>
        </p:nvSpPr>
        <p:spPr>
          <a:xfrm>
            <a:off x="1674053" y="1762035"/>
            <a:ext cx="8904852"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Quantities that can be completely characterized by a number and unit.  In other words “direction” does not come into play.</a:t>
            </a:r>
          </a:p>
        </p:txBody>
      </p:sp>
      <p:sp>
        <p:nvSpPr>
          <p:cNvPr id="7" name="TextBox 6">
            <a:extLst>
              <a:ext uri="{FF2B5EF4-FFF2-40B4-BE49-F238E27FC236}">
                <a16:creationId xmlns:a16="http://schemas.microsoft.com/office/drawing/2014/main" id="{6BE59E68-4DC3-4FF7-A136-0B750CB8942A}"/>
              </a:ext>
            </a:extLst>
          </p:cNvPr>
          <p:cNvSpPr txBox="1"/>
          <p:nvPr/>
        </p:nvSpPr>
        <p:spPr>
          <a:xfrm>
            <a:off x="1674053" y="2666163"/>
            <a:ext cx="8904852"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Examples:  length, mass, time, temperature, energy</a:t>
            </a:r>
          </a:p>
        </p:txBody>
      </p:sp>
      <p:sp>
        <p:nvSpPr>
          <p:cNvPr id="8" name="TextBox 7">
            <a:extLst>
              <a:ext uri="{FF2B5EF4-FFF2-40B4-BE49-F238E27FC236}">
                <a16:creationId xmlns:a16="http://schemas.microsoft.com/office/drawing/2014/main" id="{6319331E-1F3C-4F71-AFCB-FD6121288567}"/>
              </a:ext>
            </a:extLst>
          </p:cNvPr>
          <p:cNvSpPr txBox="1"/>
          <p:nvPr/>
        </p:nvSpPr>
        <p:spPr>
          <a:xfrm>
            <a:off x="1643574" y="4257041"/>
            <a:ext cx="8904852"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Quantities that behave like displacements (movement from one point to another).</a:t>
            </a:r>
          </a:p>
        </p:txBody>
      </p:sp>
      <p:sp>
        <p:nvSpPr>
          <p:cNvPr id="10" name="TextBox 9">
            <a:extLst>
              <a:ext uri="{FF2B5EF4-FFF2-40B4-BE49-F238E27FC236}">
                <a16:creationId xmlns:a16="http://schemas.microsoft.com/office/drawing/2014/main" id="{246BD51F-7D9E-4EC4-A630-831C96C9BF54}"/>
              </a:ext>
            </a:extLst>
          </p:cNvPr>
          <p:cNvSpPr txBox="1"/>
          <p:nvPr/>
        </p:nvSpPr>
        <p:spPr>
          <a:xfrm>
            <a:off x="1643573" y="5165074"/>
            <a:ext cx="8904852"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Examples:  velocity, magnetic field, acceleration, force</a:t>
            </a:r>
          </a:p>
        </p:txBody>
      </p:sp>
      <p:sp>
        <p:nvSpPr>
          <p:cNvPr id="11" name="TextBox 10">
            <a:extLst>
              <a:ext uri="{FF2B5EF4-FFF2-40B4-BE49-F238E27FC236}">
                <a16:creationId xmlns:a16="http://schemas.microsoft.com/office/drawing/2014/main" id="{F6AF3DC6-FFDD-42B0-B2D5-D1BE03E0F90D}"/>
              </a:ext>
            </a:extLst>
          </p:cNvPr>
          <p:cNvSpPr txBox="1"/>
          <p:nvPr/>
        </p:nvSpPr>
        <p:spPr>
          <a:xfrm>
            <a:off x="3409070" y="208125"/>
            <a:ext cx="5373859" cy="584775"/>
          </a:xfrm>
          <a:prstGeom prst="rect">
            <a:avLst/>
          </a:prstGeom>
          <a:noFill/>
        </p:spPr>
        <p:txBody>
          <a:bodyPr wrap="square" rtlCol="0">
            <a:spAutoFit/>
          </a:bodyPr>
          <a:lstStyle/>
          <a:p>
            <a:pPr algn="ctr"/>
            <a:r>
              <a:rPr lang="en-US" sz="3200" dirty="0">
                <a:solidFill>
                  <a:srgbClr val="FF0000"/>
                </a:solidFill>
              </a:rPr>
              <a:t>Scalar versus Vector</a:t>
            </a:r>
          </a:p>
        </p:txBody>
      </p:sp>
      <p:sp>
        <p:nvSpPr>
          <p:cNvPr id="2" name="Slide Number Placeholder 1">
            <a:extLst>
              <a:ext uri="{FF2B5EF4-FFF2-40B4-BE49-F238E27FC236}">
                <a16:creationId xmlns:a16="http://schemas.microsoft.com/office/drawing/2014/main" id="{215FA7D3-25DB-43BF-9704-8915327F5B9E}"/>
              </a:ext>
            </a:extLst>
          </p:cNvPr>
          <p:cNvSpPr>
            <a:spLocks noGrp="1"/>
          </p:cNvSpPr>
          <p:nvPr>
            <p:ph type="sldNum" sz="quarter" idx="12"/>
          </p:nvPr>
        </p:nvSpPr>
        <p:spPr/>
        <p:txBody>
          <a:bodyPr/>
          <a:lstStyle/>
          <a:p>
            <a:fld id="{2ABD293D-5FC3-490B-AAA5-62A0FFBD4BDC}" type="slidenum">
              <a:rPr lang="en-US" smtClean="0"/>
              <a:t>2</a:t>
            </a:fld>
            <a:endParaRPr lang="en-US"/>
          </a:p>
        </p:txBody>
      </p:sp>
    </p:spTree>
    <p:extLst>
      <p:ext uri="{BB962C8B-B14F-4D97-AF65-F5344CB8AC3E}">
        <p14:creationId xmlns:p14="http://schemas.microsoft.com/office/powerpoint/2010/main" val="352392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A8C639-A9D3-41E0-BA48-2E7AAB31ED9A}"/>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Analytical</a:t>
            </a:r>
          </a:p>
        </p:txBody>
      </p:sp>
      <p:grpSp>
        <p:nvGrpSpPr>
          <p:cNvPr id="14" name="Group 13">
            <a:extLst>
              <a:ext uri="{FF2B5EF4-FFF2-40B4-BE49-F238E27FC236}">
                <a16:creationId xmlns:a16="http://schemas.microsoft.com/office/drawing/2014/main" id="{5B5B7DF5-AABE-4E6B-92D8-6489C17C7C65}"/>
              </a:ext>
            </a:extLst>
          </p:cNvPr>
          <p:cNvGrpSpPr/>
          <p:nvPr/>
        </p:nvGrpSpPr>
        <p:grpSpPr>
          <a:xfrm>
            <a:off x="1294228" y="984734"/>
            <a:ext cx="10367889" cy="1981841"/>
            <a:chOff x="1294228" y="1434905"/>
            <a:chExt cx="10367889" cy="1981841"/>
          </a:xfrm>
        </p:grpSpPr>
        <p:sp>
          <p:nvSpPr>
            <p:cNvPr id="3" name="TextBox 2">
              <a:extLst>
                <a:ext uri="{FF2B5EF4-FFF2-40B4-BE49-F238E27FC236}">
                  <a16:creationId xmlns:a16="http://schemas.microsoft.com/office/drawing/2014/main" id="{C551EAFB-615A-45F9-BB9B-8FA6EF564043}"/>
                </a:ext>
              </a:extLst>
            </p:cNvPr>
            <p:cNvSpPr txBox="1"/>
            <p:nvPr/>
          </p:nvSpPr>
          <p:spPr>
            <a:xfrm>
              <a:off x="1294228" y="1434905"/>
              <a:ext cx="10367889" cy="1938992"/>
            </a:xfrm>
            <a:prstGeom prst="rect">
              <a:avLst/>
            </a:prstGeom>
            <a:noFill/>
          </p:spPr>
          <p:txBody>
            <a:bodyPr wrap="square" rtlCol="0">
              <a:spAutoFit/>
            </a:bodyPr>
            <a:lstStyle/>
            <a:p>
              <a:r>
                <a:rPr lang="en-US" sz="2400" dirty="0"/>
                <a:t>The magnitude of the Equivalent Displacement Vector can be determined by applying the Quadratic Formula   ( a</a:t>
              </a:r>
              <a:r>
                <a:rPr lang="en-US" sz="2400" baseline="30000" dirty="0"/>
                <a:t>2</a:t>
              </a:r>
              <a:r>
                <a:rPr lang="en-US" sz="2400" dirty="0"/>
                <a:t>  +  b</a:t>
              </a:r>
              <a:r>
                <a:rPr lang="en-US" sz="2400" baseline="30000" dirty="0"/>
                <a:t>2</a:t>
              </a:r>
              <a:r>
                <a:rPr lang="en-US" sz="2400" dirty="0"/>
                <a:t>  =  c</a:t>
              </a:r>
              <a:r>
                <a:rPr lang="en-US" sz="2400" baseline="30000" dirty="0"/>
                <a:t>2 </a:t>
              </a:r>
              <a:r>
                <a:rPr lang="en-US" sz="2400" dirty="0"/>
                <a:t>):</a:t>
              </a:r>
            </a:p>
            <a:p>
              <a:endParaRPr lang="en-US" sz="2400" dirty="0"/>
            </a:p>
            <a:p>
              <a:endParaRPr lang="en-US" sz="2400" dirty="0"/>
            </a:p>
            <a:p>
              <a:r>
                <a:rPr lang="en-US" sz="2400" dirty="0"/>
                <a:t>                                                 c  =         c</a:t>
              </a:r>
              <a:r>
                <a:rPr lang="en-US" sz="2400" baseline="-25000" dirty="0"/>
                <a:t>x</a:t>
              </a:r>
              <a:r>
                <a:rPr lang="en-US" sz="2400" baseline="30000" dirty="0"/>
                <a:t>2</a:t>
              </a:r>
              <a:r>
                <a:rPr lang="en-US" sz="2400" dirty="0"/>
                <a:t>  +  c</a:t>
              </a:r>
              <a:r>
                <a:rPr lang="en-US" sz="2400" baseline="-25000" dirty="0"/>
                <a:t>y</a:t>
              </a:r>
              <a:r>
                <a:rPr lang="en-US" sz="2400" baseline="30000" dirty="0"/>
                <a:t>2</a:t>
              </a:r>
              <a:r>
                <a:rPr lang="en-US" sz="2400" dirty="0"/>
                <a:t> </a:t>
              </a:r>
            </a:p>
          </p:txBody>
        </p:sp>
        <p:grpSp>
          <p:nvGrpSpPr>
            <p:cNvPr id="12" name="Group 11">
              <a:extLst>
                <a:ext uri="{FF2B5EF4-FFF2-40B4-BE49-F238E27FC236}">
                  <a16:creationId xmlns:a16="http://schemas.microsoft.com/office/drawing/2014/main" id="{8BAA82CA-C266-4AAB-B78F-D59C834AC789}"/>
                </a:ext>
              </a:extLst>
            </p:cNvPr>
            <p:cNvGrpSpPr/>
            <p:nvPr/>
          </p:nvGrpSpPr>
          <p:grpSpPr>
            <a:xfrm>
              <a:off x="5350414" y="2827635"/>
              <a:ext cx="1627164" cy="589111"/>
              <a:chOff x="6067866" y="3859966"/>
              <a:chExt cx="1627164" cy="461887"/>
            </a:xfrm>
          </p:grpSpPr>
          <p:cxnSp>
            <p:nvCxnSpPr>
              <p:cNvPr id="5" name="Straight Connector 4">
                <a:extLst>
                  <a:ext uri="{FF2B5EF4-FFF2-40B4-BE49-F238E27FC236}">
                    <a16:creationId xmlns:a16="http://schemas.microsoft.com/office/drawing/2014/main" id="{0CF754D2-1803-4A10-AC18-C95B09F51CAF}"/>
                  </a:ext>
                </a:extLst>
              </p:cNvPr>
              <p:cNvCxnSpPr>
                <a:cxnSpLocks/>
              </p:cNvCxnSpPr>
              <p:nvPr/>
            </p:nvCxnSpPr>
            <p:spPr>
              <a:xfrm>
                <a:off x="6386733" y="3859969"/>
                <a:ext cx="13082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1CEE525-3A77-47E9-813B-839B85E423E1}"/>
                  </a:ext>
                </a:extLst>
              </p:cNvPr>
              <p:cNvCxnSpPr>
                <a:cxnSpLocks/>
              </p:cNvCxnSpPr>
              <p:nvPr/>
            </p:nvCxnSpPr>
            <p:spPr>
              <a:xfrm>
                <a:off x="6067866" y="4058134"/>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116717B-79E4-4B97-A4DC-1C0E377FE2C0}"/>
                  </a:ext>
                </a:extLst>
              </p:cNvPr>
              <p:cNvCxnSpPr>
                <a:cxnSpLocks/>
              </p:cNvCxnSpPr>
              <p:nvPr/>
            </p:nvCxnSpPr>
            <p:spPr>
              <a:xfrm flipV="1">
                <a:off x="6209715" y="3859966"/>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a:extLst>
              <a:ext uri="{FF2B5EF4-FFF2-40B4-BE49-F238E27FC236}">
                <a16:creationId xmlns:a16="http://schemas.microsoft.com/office/drawing/2014/main" id="{6DFC1325-5FDF-4804-80CA-96B9BCC834DC}"/>
              </a:ext>
            </a:extLst>
          </p:cNvPr>
          <p:cNvSpPr>
            <a:spLocks noGrp="1"/>
          </p:cNvSpPr>
          <p:nvPr>
            <p:ph type="sldNum" sz="quarter" idx="12"/>
          </p:nvPr>
        </p:nvSpPr>
        <p:spPr/>
        <p:txBody>
          <a:bodyPr/>
          <a:lstStyle/>
          <a:p>
            <a:fld id="{2ABD293D-5FC3-490B-AAA5-62A0FFBD4BDC}" type="slidenum">
              <a:rPr lang="en-US" smtClean="0"/>
              <a:t>20</a:t>
            </a:fld>
            <a:endParaRPr lang="en-US"/>
          </a:p>
        </p:txBody>
      </p:sp>
      <p:grpSp>
        <p:nvGrpSpPr>
          <p:cNvPr id="37" name="Group 36">
            <a:extLst>
              <a:ext uri="{FF2B5EF4-FFF2-40B4-BE49-F238E27FC236}">
                <a16:creationId xmlns:a16="http://schemas.microsoft.com/office/drawing/2014/main" id="{C2EF58F8-3F9C-444D-A358-5612F57A3DB7}"/>
              </a:ext>
            </a:extLst>
          </p:cNvPr>
          <p:cNvGrpSpPr/>
          <p:nvPr/>
        </p:nvGrpSpPr>
        <p:grpSpPr>
          <a:xfrm>
            <a:off x="4498894" y="3383280"/>
            <a:ext cx="3406188" cy="3023047"/>
            <a:chOff x="4597368" y="3581781"/>
            <a:chExt cx="3406188" cy="3023047"/>
          </a:xfrm>
        </p:grpSpPr>
        <p:cxnSp>
          <p:nvCxnSpPr>
            <p:cNvPr id="11" name="Straight Connector 10">
              <a:extLst>
                <a:ext uri="{FF2B5EF4-FFF2-40B4-BE49-F238E27FC236}">
                  <a16:creationId xmlns:a16="http://schemas.microsoft.com/office/drawing/2014/main" id="{73A2A418-C2A5-4C7E-8891-8CE0DB760E26}"/>
                </a:ext>
              </a:extLst>
            </p:cNvPr>
            <p:cNvCxnSpPr/>
            <p:nvPr/>
          </p:nvCxnSpPr>
          <p:spPr>
            <a:xfrm>
              <a:off x="4597368" y="3594059"/>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C49D73-6EF3-492E-907F-6871C3ED150F}"/>
                </a:ext>
              </a:extLst>
            </p:cNvPr>
            <p:cNvCxnSpPr>
              <a:cxnSpLocks/>
            </p:cNvCxnSpPr>
            <p:nvPr/>
          </p:nvCxnSpPr>
          <p:spPr>
            <a:xfrm flipH="1">
              <a:off x="4597368" y="6113059"/>
              <a:ext cx="295580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1D4E8B1-FBC6-4343-A2CB-1AD4E3AC6605}"/>
                </a:ext>
              </a:extLst>
            </p:cNvPr>
            <p:cNvCxnSpPr>
              <a:cxnSpLocks/>
            </p:cNvCxnSpPr>
            <p:nvPr/>
          </p:nvCxnSpPr>
          <p:spPr>
            <a:xfrm flipV="1">
              <a:off x="4599507" y="4056382"/>
              <a:ext cx="1431142" cy="2058538"/>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FD23578-94FA-48F4-9254-09D7BEEAE814}"/>
                </a:ext>
              </a:extLst>
            </p:cNvPr>
            <p:cNvCxnSpPr>
              <a:cxnSpLocks/>
            </p:cNvCxnSpPr>
            <p:nvPr/>
          </p:nvCxnSpPr>
          <p:spPr>
            <a:xfrm>
              <a:off x="4597368" y="6194438"/>
              <a:ext cx="2678654"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7467D79-77D8-4E78-BC5E-891AD59CFDEB}"/>
                </a:ext>
              </a:extLst>
            </p:cNvPr>
            <p:cNvCxnSpPr>
              <a:cxnSpLocks/>
            </p:cNvCxnSpPr>
            <p:nvPr/>
          </p:nvCxnSpPr>
          <p:spPr>
            <a:xfrm flipV="1">
              <a:off x="7276022" y="3652872"/>
              <a:ext cx="0" cy="2437417"/>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7DED1CD-396D-4490-B3EA-AF0C5E63367A}"/>
                </a:ext>
              </a:extLst>
            </p:cNvPr>
            <p:cNvCxnSpPr>
              <a:cxnSpLocks/>
            </p:cNvCxnSpPr>
            <p:nvPr/>
          </p:nvCxnSpPr>
          <p:spPr>
            <a:xfrm flipV="1">
              <a:off x="6049265" y="3581781"/>
              <a:ext cx="1299698" cy="444833"/>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6C4127-F103-4062-A9C8-C375BC7AC07D}"/>
                </a:ext>
              </a:extLst>
            </p:cNvPr>
            <p:cNvCxnSpPr>
              <a:cxnSpLocks/>
            </p:cNvCxnSpPr>
            <p:nvPr/>
          </p:nvCxnSpPr>
          <p:spPr>
            <a:xfrm flipV="1">
              <a:off x="4688672" y="3608424"/>
              <a:ext cx="2609013" cy="2453155"/>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69F1763-9FC3-4486-AEA2-257C750EEF63}"/>
                </a:ext>
              </a:extLst>
            </p:cNvPr>
            <p:cNvSpPr txBox="1"/>
            <p:nvPr/>
          </p:nvSpPr>
          <p:spPr>
            <a:xfrm>
              <a:off x="5989286" y="4779338"/>
              <a:ext cx="488886" cy="461665"/>
            </a:xfrm>
            <a:prstGeom prst="rect">
              <a:avLst/>
            </a:prstGeom>
            <a:noFill/>
          </p:spPr>
          <p:txBody>
            <a:bodyPr wrap="square" rtlCol="0">
              <a:spAutoFit/>
            </a:bodyPr>
            <a:lstStyle/>
            <a:p>
              <a:r>
                <a:rPr lang="en-US" sz="2400" b="1" dirty="0">
                  <a:solidFill>
                    <a:srgbClr val="7030A0"/>
                  </a:solidFill>
                </a:rPr>
                <a:t>c</a:t>
              </a:r>
            </a:p>
          </p:txBody>
        </p:sp>
        <p:sp>
          <p:nvSpPr>
            <p:cNvPr id="29" name="TextBox 28">
              <a:extLst>
                <a:ext uri="{FF2B5EF4-FFF2-40B4-BE49-F238E27FC236}">
                  <a16:creationId xmlns:a16="http://schemas.microsoft.com/office/drawing/2014/main" id="{CC5D8884-F008-45FB-80AF-827AA4B830BA}"/>
                </a:ext>
              </a:extLst>
            </p:cNvPr>
            <p:cNvSpPr txBox="1"/>
            <p:nvPr/>
          </p:nvSpPr>
          <p:spPr>
            <a:xfrm>
              <a:off x="5703352" y="6143163"/>
              <a:ext cx="654593" cy="461665"/>
            </a:xfrm>
            <a:prstGeom prst="rect">
              <a:avLst/>
            </a:prstGeom>
            <a:noFill/>
          </p:spPr>
          <p:txBody>
            <a:bodyPr wrap="square" rtlCol="0">
              <a:spAutoFit/>
            </a:bodyPr>
            <a:lstStyle/>
            <a:p>
              <a:r>
                <a:rPr lang="en-US" sz="2400" dirty="0">
                  <a:solidFill>
                    <a:srgbClr val="00B050"/>
                  </a:solidFill>
                </a:rPr>
                <a:t>c</a:t>
              </a:r>
              <a:r>
                <a:rPr lang="en-US" sz="2400" baseline="-25000" dirty="0">
                  <a:solidFill>
                    <a:srgbClr val="00B050"/>
                  </a:solidFill>
                </a:rPr>
                <a:t>x</a:t>
              </a:r>
            </a:p>
          </p:txBody>
        </p:sp>
        <p:sp>
          <p:nvSpPr>
            <p:cNvPr id="30" name="TextBox 29">
              <a:extLst>
                <a:ext uri="{FF2B5EF4-FFF2-40B4-BE49-F238E27FC236}">
                  <a16:creationId xmlns:a16="http://schemas.microsoft.com/office/drawing/2014/main" id="{C6ADA230-3A51-41C1-847E-FBC0E2892047}"/>
                </a:ext>
              </a:extLst>
            </p:cNvPr>
            <p:cNvSpPr txBox="1"/>
            <p:nvPr/>
          </p:nvSpPr>
          <p:spPr>
            <a:xfrm>
              <a:off x="7348963" y="4650523"/>
              <a:ext cx="654593" cy="461665"/>
            </a:xfrm>
            <a:prstGeom prst="rect">
              <a:avLst/>
            </a:prstGeom>
            <a:noFill/>
          </p:spPr>
          <p:txBody>
            <a:bodyPr wrap="square" rtlCol="0">
              <a:spAutoFit/>
            </a:bodyPr>
            <a:lstStyle/>
            <a:p>
              <a:r>
                <a:rPr lang="en-US" sz="2400" dirty="0">
                  <a:solidFill>
                    <a:srgbClr val="00B050"/>
                  </a:solidFill>
                </a:rPr>
                <a:t>c</a:t>
              </a:r>
              <a:r>
                <a:rPr lang="en-US" sz="2400" baseline="-25000" dirty="0">
                  <a:solidFill>
                    <a:srgbClr val="00B050"/>
                  </a:solidFill>
                </a:rPr>
                <a:t>y</a:t>
              </a:r>
            </a:p>
          </p:txBody>
        </p:sp>
      </p:grpSp>
    </p:spTree>
    <p:extLst>
      <p:ext uri="{BB962C8B-B14F-4D97-AF65-F5344CB8AC3E}">
        <p14:creationId xmlns:p14="http://schemas.microsoft.com/office/powerpoint/2010/main" val="54620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154FB-30A0-4A49-BB50-B096E41C70D9}"/>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Addition - Analytical</a:t>
            </a:r>
          </a:p>
        </p:txBody>
      </p:sp>
      <p:sp>
        <p:nvSpPr>
          <p:cNvPr id="3" name="TextBox 2">
            <a:extLst>
              <a:ext uri="{FF2B5EF4-FFF2-40B4-BE49-F238E27FC236}">
                <a16:creationId xmlns:a16="http://schemas.microsoft.com/office/drawing/2014/main" id="{64257365-2836-49FA-A539-C73B949EA742}"/>
              </a:ext>
            </a:extLst>
          </p:cNvPr>
          <p:cNvSpPr txBox="1"/>
          <p:nvPr/>
        </p:nvSpPr>
        <p:spPr>
          <a:xfrm>
            <a:off x="1336431" y="1092964"/>
            <a:ext cx="9256542" cy="830997"/>
          </a:xfrm>
          <a:prstGeom prst="rect">
            <a:avLst/>
          </a:prstGeom>
          <a:noFill/>
        </p:spPr>
        <p:txBody>
          <a:bodyPr wrap="square" rtlCol="0">
            <a:spAutoFit/>
          </a:bodyPr>
          <a:lstStyle/>
          <a:p>
            <a:r>
              <a:rPr lang="en-US" sz="2400" dirty="0"/>
              <a:t>The total length of the equivalent </a:t>
            </a:r>
            <a:r>
              <a:rPr lang="en-US" sz="2400" u="sng" dirty="0"/>
              <a:t>displacemen</a:t>
            </a:r>
            <a:r>
              <a:rPr lang="en-US" sz="2400" dirty="0"/>
              <a:t>t vector is calculated as follows:</a:t>
            </a:r>
          </a:p>
        </p:txBody>
      </p:sp>
      <p:sp>
        <p:nvSpPr>
          <p:cNvPr id="5" name="TextBox 4">
            <a:extLst>
              <a:ext uri="{FF2B5EF4-FFF2-40B4-BE49-F238E27FC236}">
                <a16:creationId xmlns:a16="http://schemas.microsoft.com/office/drawing/2014/main" id="{9C9659D9-7733-4B1F-8603-25BD51DCE73C}"/>
              </a:ext>
            </a:extLst>
          </p:cNvPr>
          <p:cNvSpPr txBox="1"/>
          <p:nvPr/>
        </p:nvSpPr>
        <p:spPr>
          <a:xfrm>
            <a:off x="1702186" y="2225708"/>
            <a:ext cx="2785407" cy="461665"/>
          </a:xfrm>
          <a:prstGeom prst="rect">
            <a:avLst/>
          </a:prstGeom>
          <a:noFill/>
        </p:spPr>
        <p:txBody>
          <a:bodyPr wrap="square" rtlCol="0">
            <a:spAutoFit/>
          </a:bodyPr>
          <a:lstStyle/>
          <a:p>
            <a:r>
              <a:rPr lang="en-US" sz="2400" dirty="0"/>
              <a:t>   c  =         c</a:t>
            </a:r>
            <a:r>
              <a:rPr lang="en-US" sz="2400" baseline="-25000" dirty="0"/>
              <a:t>x</a:t>
            </a:r>
            <a:r>
              <a:rPr lang="en-US" sz="2400" baseline="30000" dirty="0"/>
              <a:t>2</a:t>
            </a:r>
            <a:r>
              <a:rPr lang="en-US" sz="2400" dirty="0"/>
              <a:t>  + c</a:t>
            </a:r>
            <a:r>
              <a:rPr lang="en-US" sz="2400" baseline="-25000" dirty="0"/>
              <a:t>y</a:t>
            </a:r>
            <a:r>
              <a:rPr lang="en-US" sz="2400" baseline="30000" dirty="0"/>
              <a:t>2</a:t>
            </a:r>
            <a:endParaRPr lang="en-US" sz="2400" dirty="0"/>
          </a:p>
        </p:txBody>
      </p:sp>
      <p:grpSp>
        <p:nvGrpSpPr>
          <p:cNvPr id="6" name="Group 5">
            <a:extLst>
              <a:ext uri="{FF2B5EF4-FFF2-40B4-BE49-F238E27FC236}">
                <a16:creationId xmlns:a16="http://schemas.microsoft.com/office/drawing/2014/main" id="{B9FE7B1A-63EE-4339-A831-CD2DFDC0568B}"/>
              </a:ext>
            </a:extLst>
          </p:cNvPr>
          <p:cNvGrpSpPr/>
          <p:nvPr/>
        </p:nvGrpSpPr>
        <p:grpSpPr>
          <a:xfrm>
            <a:off x="2649415" y="2168681"/>
            <a:ext cx="1627164" cy="589109"/>
            <a:chOff x="6067866" y="3595254"/>
            <a:chExt cx="1627164" cy="461888"/>
          </a:xfrm>
        </p:grpSpPr>
        <p:cxnSp>
          <p:nvCxnSpPr>
            <p:cNvPr id="7" name="Straight Connector 6">
              <a:extLst>
                <a:ext uri="{FF2B5EF4-FFF2-40B4-BE49-F238E27FC236}">
                  <a16:creationId xmlns:a16="http://schemas.microsoft.com/office/drawing/2014/main" id="{12416F54-E8C7-4369-9DBC-9BC99BD98A7A}"/>
                </a:ext>
              </a:extLst>
            </p:cNvPr>
            <p:cNvCxnSpPr>
              <a:cxnSpLocks/>
            </p:cNvCxnSpPr>
            <p:nvPr/>
          </p:nvCxnSpPr>
          <p:spPr>
            <a:xfrm>
              <a:off x="6386733" y="3595254"/>
              <a:ext cx="13082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1C0933A-CFC4-497D-BE09-4AB3408A5912}"/>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73A523A-D775-4940-A05F-58897CD2DF46}"/>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C68282D0-344F-4128-A69B-9D8D17C9F7A3}"/>
              </a:ext>
            </a:extLst>
          </p:cNvPr>
          <p:cNvSpPr txBox="1"/>
          <p:nvPr/>
        </p:nvSpPr>
        <p:spPr>
          <a:xfrm>
            <a:off x="1704534" y="3200141"/>
            <a:ext cx="4865078" cy="461665"/>
          </a:xfrm>
          <a:prstGeom prst="rect">
            <a:avLst/>
          </a:prstGeom>
          <a:noFill/>
        </p:spPr>
        <p:txBody>
          <a:bodyPr wrap="square" rtlCol="0">
            <a:spAutoFit/>
          </a:bodyPr>
          <a:lstStyle/>
          <a:p>
            <a:r>
              <a:rPr lang="en-US" sz="2400" dirty="0"/>
              <a:t>   c  =         (211.3 mi )</a:t>
            </a:r>
            <a:r>
              <a:rPr lang="en-US" sz="2400" baseline="30000" dirty="0"/>
              <a:t>2</a:t>
            </a:r>
            <a:r>
              <a:rPr lang="en-US" sz="2400" dirty="0"/>
              <a:t>  + (189.7 mi)</a:t>
            </a:r>
            <a:r>
              <a:rPr lang="en-US" sz="2400" baseline="30000" dirty="0"/>
              <a:t>2</a:t>
            </a:r>
            <a:endParaRPr lang="en-US" sz="2400" dirty="0"/>
          </a:p>
        </p:txBody>
      </p:sp>
      <p:grpSp>
        <p:nvGrpSpPr>
          <p:cNvPr id="11" name="Group 10">
            <a:extLst>
              <a:ext uri="{FF2B5EF4-FFF2-40B4-BE49-F238E27FC236}">
                <a16:creationId xmlns:a16="http://schemas.microsoft.com/office/drawing/2014/main" id="{4407BAE8-81C5-4A49-9890-3CC127258C51}"/>
              </a:ext>
            </a:extLst>
          </p:cNvPr>
          <p:cNvGrpSpPr/>
          <p:nvPr/>
        </p:nvGrpSpPr>
        <p:grpSpPr>
          <a:xfrm>
            <a:off x="2651763" y="3141174"/>
            <a:ext cx="4114797" cy="591046"/>
            <a:chOff x="6067866" y="3593735"/>
            <a:chExt cx="4114797" cy="463407"/>
          </a:xfrm>
        </p:grpSpPr>
        <p:cxnSp>
          <p:nvCxnSpPr>
            <p:cNvPr id="12" name="Straight Connector 11">
              <a:extLst>
                <a:ext uri="{FF2B5EF4-FFF2-40B4-BE49-F238E27FC236}">
                  <a16:creationId xmlns:a16="http://schemas.microsoft.com/office/drawing/2014/main" id="{B3C48089-9594-4F30-856F-295071B233B1}"/>
                </a:ext>
              </a:extLst>
            </p:cNvPr>
            <p:cNvCxnSpPr>
              <a:cxnSpLocks/>
            </p:cNvCxnSpPr>
            <p:nvPr/>
          </p:nvCxnSpPr>
          <p:spPr>
            <a:xfrm flipV="1">
              <a:off x="6386733" y="3593735"/>
              <a:ext cx="3795930" cy="15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13553E2-4796-4EAA-96C7-F3672E5C049C}"/>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D3995EB-38DB-4F7E-8B4D-1913F4401A59}"/>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52624F7E-9759-4780-9141-DAB200233C98}"/>
              </a:ext>
            </a:extLst>
          </p:cNvPr>
          <p:cNvGrpSpPr/>
          <p:nvPr/>
        </p:nvGrpSpPr>
        <p:grpSpPr>
          <a:xfrm>
            <a:off x="2651763" y="4152702"/>
            <a:ext cx="4114797" cy="589109"/>
            <a:chOff x="6067866" y="3595254"/>
            <a:chExt cx="4114797" cy="461888"/>
          </a:xfrm>
        </p:grpSpPr>
        <p:cxnSp>
          <p:nvCxnSpPr>
            <p:cNvPr id="17" name="Straight Connector 16">
              <a:extLst>
                <a:ext uri="{FF2B5EF4-FFF2-40B4-BE49-F238E27FC236}">
                  <a16:creationId xmlns:a16="http://schemas.microsoft.com/office/drawing/2014/main" id="{62FF9EE6-04B9-45DA-B122-97CF8577F29E}"/>
                </a:ext>
              </a:extLst>
            </p:cNvPr>
            <p:cNvCxnSpPr>
              <a:cxnSpLocks/>
            </p:cNvCxnSpPr>
            <p:nvPr/>
          </p:nvCxnSpPr>
          <p:spPr>
            <a:xfrm>
              <a:off x="6386733" y="3595254"/>
              <a:ext cx="37959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1A2C84-6F12-4330-9675-3DA9B30DA88D}"/>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5EF34DF-06CC-4B21-B930-CBBF59AB5391}"/>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D371104-9BB3-4C83-9F73-066DDBF6F414}"/>
              </a:ext>
            </a:extLst>
          </p:cNvPr>
          <p:cNvSpPr txBox="1"/>
          <p:nvPr/>
        </p:nvSpPr>
        <p:spPr>
          <a:xfrm>
            <a:off x="1704534" y="4237942"/>
            <a:ext cx="5399651" cy="461665"/>
          </a:xfrm>
          <a:prstGeom prst="rect">
            <a:avLst/>
          </a:prstGeom>
          <a:noFill/>
        </p:spPr>
        <p:txBody>
          <a:bodyPr wrap="square" rtlCol="0">
            <a:spAutoFit/>
          </a:bodyPr>
          <a:lstStyle/>
          <a:p>
            <a:r>
              <a:rPr lang="en-US" sz="2400" dirty="0"/>
              <a:t>   c  =         44,647.7 mi </a:t>
            </a:r>
            <a:r>
              <a:rPr lang="en-US" sz="2400" baseline="30000" dirty="0"/>
              <a:t>2</a:t>
            </a:r>
            <a:r>
              <a:rPr lang="en-US" sz="2400" dirty="0"/>
              <a:t>  +  35,986.1 mi </a:t>
            </a:r>
            <a:r>
              <a:rPr lang="en-US" sz="2400" baseline="30000" dirty="0"/>
              <a:t>2</a:t>
            </a:r>
            <a:endParaRPr lang="en-US" sz="2400" dirty="0"/>
          </a:p>
        </p:txBody>
      </p:sp>
      <p:sp>
        <p:nvSpPr>
          <p:cNvPr id="21" name="TextBox 20">
            <a:extLst>
              <a:ext uri="{FF2B5EF4-FFF2-40B4-BE49-F238E27FC236}">
                <a16:creationId xmlns:a16="http://schemas.microsoft.com/office/drawing/2014/main" id="{B2D9E02E-AEFE-40F9-B892-412BDBFA3B32}"/>
              </a:ext>
            </a:extLst>
          </p:cNvPr>
          <p:cNvSpPr txBox="1"/>
          <p:nvPr/>
        </p:nvSpPr>
        <p:spPr>
          <a:xfrm>
            <a:off x="1704534" y="5073724"/>
            <a:ext cx="5165189" cy="461665"/>
          </a:xfrm>
          <a:prstGeom prst="rect">
            <a:avLst/>
          </a:prstGeom>
          <a:noFill/>
        </p:spPr>
        <p:txBody>
          <a:bodyPr wrap="square" rtlCol="0">
            <a:spAutoFit/>
          </a:bodyPr>
          <a:lstStyle/>
          <a:p>
            <a:r>
              <a:rPr lang="en-US" sz="2400" dirty="0"/>
              <a:t>   c  =      284 mi</a:t>
            </a:r>
          </a:p>
        </p:txBody>
      </p:sp>
      <p:sp>
        <p:nvSpPr>
          <p:cNvPr id="42" name="TextBox 41">
            <a:extLst>
              <a:ext uri="{FF2B5EF4-FFF2-40B4-BE49-F238E27FC236}">
                <a16:creationId xmlns:a16="http://schemas.microsoft.com/office/drawing/2014/main" id="{C2B041E8-DDFB-4D0B-91C8-A686593142AD}"/>
              </a:ext>
            </a:extLst>
          </p:cNvPr>
          <p:cNvSpPr txBox="1"/>
          <p:nvPr/>
        </p:nvSpPr>
        <p:spPr>
          <a:xfrm rot="19024909">
            <a:off x="8752065" y="3353152"/>
            <a:ext cx="1280033" cy="400110"/>
          </a:xfrm>
          <a:prstGeom prst="rect">
            <a:avLst/>
          </a:prstGeom>
          <a:noFill/>
        </p:spPr>
        <p:txBody>
          <a:bodyPr wrap="square" rtlCol="0">
            <a:spAutoFit/>
          </a:bodyPr>
          <a:lstStyle/>
          <a:p>
            <a:r>
              <a:rPr lang="en-US" sz="2000" b="1" dirty="0"/>
              <a:t>284 mi</a:t>
            </a:r>
          </a:p>
        </p:txBody>
      </p:sp>
      <p:sp>
        <p:nvSpPr>
          <p:cNvPr id="4" name="Slide Number Placeholder 3">
            <a:extLst>
              <a:ext uri="{FF2B5EF4-FFF2-40B4-BE49-F238E27FC236}">
                <a16:creationId xmlns:a16="http://schemas.microsoft.com/office/drawing/2014/main" id="{89AC3F21-0FB4-4D8D-ABB1-8828A58698D6}"/>
              </a:ext>
            </a:extLst>
          </p:cNvPr>
          <p:cNvSpPr>
            <a:spLocks noGrp="1"/>
          </p:cNvSpPr>
          <p:nvPr>
            <p:ph type="sldNum" sz="quarter" idx="12"/>
          </p:nvPr>
        </p:nvSpPr>
        <p:spPr/>
        <p:txBody>
          <a:bodyPr/>
          <a:lstStyle/>
          <a:p>
            <a:fld id="{2ABD293D-5FC3-490B-AAA5-62A0FFBD4BDC}" type="slidenum">
              <a:rPr lang="en-US" smtClean="0"/>
              <a:t>21</a:t>
            </a:fld>
            <a:endParaRPr lang="en-US"/>
          </a:p>
        </p:txBody>
      </p:sp>
      <p:grpSp>
        <p:nvGrpSpPr>
          <p:cNvPr id="38" name="Group 37">
            <a:extLst>
              <a:ext uri="{FF2B5EF4-FFF2-40B4-BE49-F238E27FC236}">
                <a16:creationId xmlns:a16="http://schemas.microsoft.com/office/drawing/2014/main" id="{A2545AA8-2875-4CDE-B3A4-BCC4EBF34F89}"/>
              </a:ext>
            </a:extLst>
          </p:cNvPr>
          <p:cNvGrpSpPr/>
          <p:nvPr/>
        </p:nvGrpSpPr>
        <p:grpSpPr>
          <a:xfrm>
            <a:off x="7958801" y="2526047"/>
            <a:ext cx="3038871" cy="2899936"/>
            <a:chOff x="4597368" y="3581781"/>
            <a:chExt cx="3038871" cy="2899936"/>
          </a:xfrm>
        </p:grpSpPr>
        <p:cxnSp>
          <p:nvCxnSpPr>
            <p:cNvPr id="39" name="Straight Connector 38">
              <a:extLst>
                <a:ext uri="{FF2B5EF4-FFF2-40B4-BE49-F238E27FC236}">
                  <a16:creationId xmlns:a16="http://schemas.microsoft.com/office/drawing/2014/main" id="{F72B4705-9FE4-492D-BBA7-7FE322031F4E}"/>
                </a:ext>
              </a:extLst>
            </p:cNvPr>
            <p:cNvCxnSpPr/>
            <p:nvPr/>
          </p:nvCxnSpPr>
          <p:spPr>
            <a:xfrm>
              <a:off x="4597368" y="3594059"/>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D74B176-500D-46C1-AA37-1D88757E8982}"/>
                </a:ext>
              </a:extLst>
            </p:cNvPr>
            <p:cNvCxnSpPr>
              <a:cxnSpLocks/>
            </p:cNvCxnSpPr>
            <p:nvPr/>
          </p:nvCxnSpPr>
          <p:spPr>
            <a:xfrm flipH="1">
              <a:off x="4597368" y="6113059"/>
              <a:ext cx="295580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B732FDD-9883-4E15-91DE-9BFACC366F45}"/>
                </a:ext>
              </a:extLst>
            </p:cNvPr>
            <p:cNvCxnSpPr>
              <a:cxnSpLocks/>
            </p:cNvCxnSpPr>
            <p:nvPr/>
          </p:nvCxnSpPr>
          <p:spPr>
            <a:xfrm flipV="1">
              <a:off x="4599507" y="4056382"/>
              <a:ext cx="1431142" cy="2058538"/>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F64B4E9-9758-4939-8A98-F1A1F2A6AECD}"/>
                </a:ext>
              </a:extLst>
            </p:cNvPr>
            <p:cNvCxnSpPr>
              <a:cxnSpLocks/>
            </p:cNvCxnSpPr>
            <p:nvPr/>
          </p:nvCxnSpPr>
          <p:spPr>
            <a:xfrm>
              <a:off x="4597368" y="6194438"/>
              <a:ext cx="2678654"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32CDFD1-08B6-4928-9E55-E78B57B3AD92}"/>
                </a:ext>
              </a:extLst>
            </p:cNvPr>
            <p:cNvCxnSpPr>
              <a:cxnSpLocks/>
            </p:cNvCxnSpPr>
            <p:nvPr/>
          </p:nvCxnSpPr>
          <p:spPr>
            <a:xfrm flipV="1">
              <a:off x="7276022" y="3652872"/>
              <a:ext cx="0" cy="2437417"/>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F4B7530B-6002-4C9F-9585-B53ECEAE8DE1}"/>
                </a:ext>
              </a:extLst>
            </p:cNvPr>
            <p:cNvCxnSpPr>
              <a:cxnSpLocks/>
            </p:cNvCxnSpPr>
            <p:nvPr/>
          </p:nvCxnSpPr>
          <p:spPr>
            <a:xfrm flipV="1">
              <a:off x="6049265" y="3581781"/>
              <a:ext cx="1299698" cy="444833"/>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210958E4-42CC-449C-97A7-2CA540F1915E}"/>
                </a:ext>
              </a:extLst>
            </p:cNvPr>
            <p:cNvCxnSpPr>
              <a:cxnSpLocks/>
            </p:cNvCxnSpPr>
            <p:nvPr/>
          </p:nvCxnSpPr>
          <p:spPr>
            <a:xfrm flipV="1">
              <a:off x="4688672" y="3608424"/>
              <a:ext cx="2609013" cy="2453155"/>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27E00462-8E9B-4DA7-B02E-4491D8F34684}"/>
                </a:ext>
              </a:extLst>
            </p:cNvPr>
            <p:cNvSpPr txBox="1"/>
            <p:nvPr/>
          </p:nvSpPr>
          <p:spPr>
            <a:xfrm>
              <a:off x="5989286" y="4779338"/>
              <a:ext cx="488886" cy="461665"/>
            </a:xfrm>
            <a:prstGeom prst="rect">
              <a:avLst/>
            </a:prstGeom>
            <a:noFill/>
          </p:spPr>
          <p:txBody>
            <a:bodyPr wrap="square" rtlCol="0">
              <a:spAutoFit/>
            </a:bodyPr>
            <a:lstStyle/>
            <a:p>
              <a:r>
                <a:rPr lang="en-US" sz="2400" b="1" dirty="0">
                  <a:solidFill>
                    <a:srgbClr val="7030A0"/>
                  </a:solidFill>
                </a:rPr>
                <a:t>c</a:t>
              </a:r>
            </a:p>
          </p:txBody>
        </p:sp>
        <p:sp>
          <p:nvSpPr>
            <p:cNvPr id="48" name="TextBox 47">
              <a:extLst>
                <a:ext uri="{FF2B5EF4-FFF2-40B4-BE49-F238E27FC236}">
                  <a16:creationId xmlns:a16="http://schemas.microsoft.com/office/drawing/2014/main" id="{7A5371EB-9D3A-4F05-87B5-0A24E439E758}"/>
                </a:ext>
              </a:extLst>
            </p:cNvPr>
            <p:cNvSpPr txBox="1"/>
            <p:nvPr/>
          </p:nvSpPr>
          <p:spPr>
            <a:xfrm>
              <a:off x="5703352" y="6143163"/>
              <a:ext cx="1015044" cy="338554"/>
            </a:xfrm>
            <a:prstGeom prst="rect">
              <a:avLst/>
            </a:prstGeom>
            <a:noFill/>
          </p:spPr>
          <p:txBody>
            <a:bodyPr wrap="square" rtlCol="0">
              <a:spAutoFit/>
            </a:bodyPr>
            <a:lstStyle/>
            <a:p>
              <a:r>
                <a:rPr lang="en-US" sz="2400" baseline="-25000" dirty="0">
                  <a:solidFill>
                    <a:srgbClr val="00B050"/>
                  </a:solidFill>
                </a:rPr>
                <a:t>211.3 mi</a:t>
              </a:r>
            </a:p>
          </p:txBody>
        </p:sp>
        <p:sp>
          <p:nvSpPr>
            <p:cNvPr id="49" name="TextBox 48">
              <a:extLst>
                <a:ext uri="{FF2B5EF4-FFF2-40B4-BE49-F238E27FC236}">
                  <a16:creationId xmlns:a16="http://schemas.microsoft.com/office/drawing/2014/main" id="{9DA74BBA-B021-4DE8-A599-283DFDD39F57}"/>
                </a:ext>
              </a:extLst>
            </p:cNvPr>
            <p:cNvSpPr txBox="1"/>
            <p:nvPr/>
          </p:nvSpPr>
          <p:spPr>
            <a:xfrm rot="16200000">
              <a:off x="6960035" y="4644758"/>
              <a:ext cx="1013854" cy="338554"/>
            </a:xfrm>
            <a:prstGeom prst="rect">
              <a:avLst/>
            </a:prstGeom>
            <a:noFill/>
          </p:spPr>
          <p:txBody>
            <a:bodyPr wrap="square" rtlCol="0">
              <a:spAutoFit/>
            </a:bodyPr>
            <a:lstStyle/>
            <a:p>
              <a:r>
                <a:rPr lang="en-US" sz="2400" baseline="-25000" dirty="0">
                  <a:solidFill>
                    <a:srgbClr val="00B050"/>
                  </a:solidFill>
                </a:rPr>
                <a:t>189.7 mi</a:t>
              </a:r>
            </a:p>
          </p:txBody>
        </p:sp>
      </p:grpSp>
    </p:spTree>
    <p:extLst>
      <p:ext uri="{BB962C8B-B14F-4D97-AF65-F5344CB8AC3E}">
        <p14:creationId xmlns:p14="http://schemas.microsoft.com/office/powerpoint/2010/main" val="323763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CA9C7-44A2-440C-A53E-05405C1C876F}"/>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Addition - Analytical</a:t>
            </a:r>
          </a:p>
        </p:txBody>
      </p:sp>
      <p:sp>
        <p:nvSpPr>
          <p:cNvPr id="3" name="TextBox 2">
            <a:extLst>
              <a:ext uri="{FF2B5EF4-FFF2-40B4-BE49-F238E27FC236}">
                <a16:creationId xmlns:a16="http://schemas.microsoft.com/office/drawing/2014/main" id="{57D8AD09-9117-4FEB-A0DB-03B2D8C74BBB}"/>
              </a:ext>
            </a:extLst>
          </p:cNvPr>
          <p:cNvSpPr txBox="1"/>
          <p:nvPr/>
        </p:nvSpPr>
        <p:spPr>
          <a:xfrm>
            <a:off x="1111348" y="880978"/>
            <a:ext cx="10016197" cy="1200329"/>
          </a:xfrm>
          <a:prstGeom prst="rect">
            <a:avLst/>
          </a:prstGeom>
          <a:noFill/>
        </p:spPr>
        <p:txBody>
          <a:bodyPr wrap="square" rtlCol="0">
            <a:spAutoFit/>
          </a:bodyPr>
          <a:lstStyle/>
          <a:p>
            <a:r>
              <a:rPr lang="en-US" sz="2400" b="1" dirty="0"/>
              <a:t>EXAMPLE 2:  </a:t>
            </a:r>
            <a:r>
              <a:rPr lang="en-US" sz="2400" dirty="0"/>
              <a:t>If the same airplane flew on a heading of 155 degrees for 200 miles then turned and flew on a heading of 15 degrees for 100 miles, how far to the north and east did the airplane fly?</a:t>
            </a:r>
          </a:p>
        </p:txBody>
      </p:sp>
      <p:sp>
        <p:nvSpPr>
          <p:cNvPr id="38" name="TextBox 37">
            <a:extLst>
              <a:ext uri="{FF2B5EF4-FFF2-40B4-BE49-F238E27FC236}">
                <a16:creationId xmlns:a16="http://schemas.microsoft.com/office/drawing/2014/main" id="{33B76E3A-089A-44F2-89E1-6B6B97C47DF8}"/>
              </a:ext>
            </a:extLst>
          </p:cNvPr>
          <p:cNvSpPr txBox="1"/>
          <p:nvPr/>
        </p:nvSpPr>
        <p:spPr>
          <a:xfrm>
            <a:off x="6332926" y="2655437"/>
            <a:ext cx="4794618"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r>
              <a:rPr lang="en-US" sz="2400" dirty="0"/>
              <a:t>  =  </a:t>
            </a:r>
            <a:r>
              <a:rPr lang="en-US" sz="2400" dirty="0">
                <a:solidFill>
                  <a:srgbClr val="00B050"/>
                </a:solidFill>
              </a:rPr>
              <a:t>200 cos (155)  </a:t>
            </a:r>
            <a:r>
              <a:rPr lang="en-US" sz="2400" dirty="0"/>
              <a:t>+  </a:t>
            </a:r>
            <a:r>
              <a:rPr lang="en-US" sz="2400" dirty="0">
                <a:solidFill>
                  <a:srgbClr val="00B0F0"/>
                </a:solidFill>
              </a:rPr>
              <a:t>100 cos (15)</a:t>
            </a:r>
            <a:endParaRPr lang="en-US" sz="2400" baseline="-25000" dirty="0">
              <a:solidFill>
                <a:srgbClr val="00B0F0"/>
              </a:solidFill>
            </a:endParaRPr>
          </a:p>
        </p:txBody>
      </p:sp>
      <p:sp>
        <p:nvSpPr>
          <p:cNvPr id="39" name="TextBox 38">
            <a:extLst>
              <a:ext uri="{FF2B5EF4-FFF2-40B4-BE49-F238E27FC236}">
                <a16:creationId xmlns:a16="http://schemas.microsoft.com/office/drawing/2014/main" id="{AB6F13BC-4D3A-42ED-84BF-D1810181A991}"/>
              </a:ext>
            </a:extLst>
          </p:cNvPr>
          <p:cNvSpPr txBox="1"/>
          <p:nvPr/>
        </p:nvSpPr>
        <p:spPr>
          <a:xfrm>
            <a:off x="6332924" y="3179248"/>
            <a:ext cx="5185306"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r>
              <a:rPr lang="en-US" sz="2400" dirty="0"/>
              <a:t>  =  </a:t>
            </a:r>
            <a:r>
              <a:rPr lang="en-US" sz="2400" dirty="0">
                <a:solidFill>
                  <a:srgbClr val="00B050"/>
                </a:solidFill>
              </a:rPr>
              <a:t>- 181.3 mi  </a:t>
            </a:r>
            <a:r>
              <a:rPr lang="en-US" sz="2400" dirty="0"/>
              <a:t>+  </a:t>
            </a:r>
            <a:r>
              <a:rPr lang="en-US" sz="2400" dirty="0">
                <a:solidFill>
                  <a:srgbClr val="00B0F0"/>
                </a:solidFill>
              </a:rPr>
              <a:t>96.6 mi  </a:t>
            </a:r>
            <a:r>
              <a:rPr lang="en-US" sz="2400" dirty="0"/>
              <a:t>=  </a:t>
            </a:r>
            <a:r>
              <a:rPr lang="en-US" sz="2400" b="1" dirty="0">
                <a:solidFill>
                  <a:srgbClr val="7030A0"/>
                </a:solidFill>
              </a:rPr>
              <a:t>- 84.7 mi </a:t>
            </a:r>
            <a:endParaRPr lang="en-US" sz="2400" b="1" baseline="-25000" dirty="0">
              <a:solidFill>
                <a:srgbClr val="7030A0"/>
              </a:solidFill>
            </a:endParaRPr>
          </a:p>
        </p:txBody>
      </p:sp>
      <p:sp>
        <p:nvSpPr>
          <p:cNvPr id="51" name="TextBox 50">
            <a:extLst>
              <a:ext uri="{FF2B5EF4-FFF2-40B4-BE49-F238E27FC236}">
                <a16:creationId xmlns:a16="http://schemas.microsoft.com/office/drawing/2014/main" id="{51E2A899-59F9-4758-A9D8-585B0A5A5E74}"/>
              </a:ext>
            </a:extLst>
          </p:cNvPr>
          <p:cNvSpPr txBox="1"/>
          <p:nvPr/>
        </p:nvSpPr>
        <p:spPr>
          <a:xfrm>
            <a:off x="6365738" y="4417417"/>
            <a:ext cx="4761805"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r>
              <a:rPr lang="en-US" sz="2400" dirty="0"/>
              <a:t>  =  </a:t>
            </a:r>
            <a:r>
              <a:rPr lang="en-US" sz="2400" dirty="0">
                <a:solidFill>
                  <a:srgbClr val="00B050"/>
                </a:solidFill>
              </a:rPr>
              <a:t>200 sin (155)  </a:t>
            </a:r>
            <a:r>
              <a:rPr lang="en-US" sz="2400" dirty="0"/>
              <a:t>+  </a:t>
            </a:r>
            <a:r>
              <a:rPr lang="en-US" sz="2400" dirty="0">
                <a:solidFill>
                  <a:srgbClr val="00B0F0"/>
                </a:solidFill>
              </a:rPr>
              <a:t>100 sin (15)</a:t>
            </a:r>
            <a:endParaRPr lang="en-US" sz="2400" baseline="-25000" dirty="0">
              <a:solidFill>
                <a:srgbClr val="00B0F0"/>
              </a:solidFill>
            </a:endParaRPr>
          </a:p>
        </p:txBody>
      </p:sp>
      <p:sp>
        <p:nvSpPr>
          <p:cNvPr id="52" name="TextBox 51">
            <a:extLst>
              <a:ext uri="{FF2B5EF4-FFF2-40B4-BE49-F238E27FC236}">
                <a16:creationId xmlns:a16="http://schemas.microsoft.com/office/drawing/2014/main" id="{BFB7250C-F978-4C61-8CD1-19FA21D10314}"/>
              </a:ext>
            </a:extLst>
          </p:cNvPr>
          <p:cNvSpPr txBox="1"/>
          <p:nvPr/>
        </p:nvSpPr>
        <p:spPr>
          <a:xfrm>
            <a:off x="6365736" y="4941228"/>
            <a:ext cx="4998945"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r>
              <a:rPr lang="en-US" sz="2400" dirty="0"/>
              <a:t>  =  </a:t>
            </a:r>
            <a:r>
              <a:rPr lang="en-US" sz="2400" dirty="0">
                <a:solidFill>
                  <a:srgbClr val="00B050"/>
                </a:solidFill>
              </a:rPr>
              <a:t>84.5 mi  </a:t>
            </a:r>
            <a:r>
              <a:rPr lang="en-US" sz="2400" dirty="0"/>
              <a:t>+  </a:t>
            </a:r>
            <a:r>
              <a:rPr lang="en-US" sz="2400" dirty="0">
                <a:solidFill>
                  <a:srgbClr val="00B0F0"/>
                </a:solidFill>
              </a:rPr>
              <a:t>25.9 mi  </a:t>
            </a:r>
            <a:r>
              <a:rPr lang="en-US" sz="2400" dirty="0"/>
              <a:t>=  </a:t>
            </a:r>
            <a:r>
              <a:rPr lang="en-US" sz="2400" b="1" dirty="0">
                <a:solidFill>
                  <a:srgbClr val="7030A0"/>
                </a:solidFill>
              </a:rPr>
              <a:t>110.4 mi </a:t>
            </a:r>
            <a:endParaRPr lang="en-US" sz="2400" b="1" baseline="-25000" dirty="0">
              <a:solidFill>
                <a:srgbClr val="7030A0"/>
              </a:solidFill>
            </a:endParaRPr>
          </a:p>
        </p:txBody>
      </p:sp>
      <p:sp>
        <p:nvSpPr>
          <p:cNvPr id="53" name="TextBox 52">
            <a:extLst>
              <a:ext uri="{FF2B5EF4-FFF2-40B4-BE49-F238E27FC236}">
                <a16:creationId xmlns:a16="http://schemas.microsoft.com/office/drawing/2014/main" id="{0104EEDA-CC88-4BE4-A1CC-53E67E4D9B8F}"/>
              </a:ext>
            </a:extLst>
          </p:cNvPr>
          <p:cNvSpPr txBox="1"/>
          <p:nvPr/>
        </p:nvSpPr>
        <p:spPr>
          <a:xfrm>
            <a:off x="420487" y="5762003"/>
            <a:ext cx="11351023" cy="461665"/>
          </a:xfrm>
          <a:prstGeom prst="rect">
            <a:avLst/>
          </a:prstGeom>
          <a:noFill/>
        </p:spPr>
        <p:txBody>
          <a:bodyPr wrap="square" rtlCol="0">
            <a:spAutoFit/>
          </a:bodyPr>
          <a:lstStyle/>
          <a:p>
            <a:r>
              <a:rPr lang="en-US" sz="2400" dirty="0"/>
              <a:t>We see that the airplane flew 84.7 miles to the West (- sign) and 110.4 miles to the North.</a:t>
            </a:r>
          </a:p>
        </p:txBody>
      </p:sp>
      <p:grpSp>
        <p:nvGrpSpPr>
          <p:cNvPr id="26" name="Group 25">
            <a:extLst>
              <a:ext uri="{FF2B5EF4-FFF2-40B4-BE49-F238E27FC236}">
                <a16:creationId xmlns:a16="http://schemas.microsoft.com/office/drawing/2014/main" id="{154B8B1E-00D5-4830-9596-3D5F3FD17E2F}"/>
              </a:ext>
            </a:extLst>
          </p:cNvPr>
          <p:cNvGrpSpPr/>
          <p:nvPr/>
        </p:nvGrpSpPr>
        <p:grpSpPr>
          <a:xfrm>
            <a:off x="1488709" y="2512714"/>
            <a:ext cx="3719074" cy="2998739"/>
            <a:chOff x="1488709" y="2512714"/>
            <a:chExt cx="3719074" cy="2998739"/>
          </a:xfrm>
        </p:grpSpPr>
        <p:cxnSp>
          <p:nvCxnSpPr>
            <p:cNvPr id="6" name="Straight Connector 5">
              <a:extLst>
                <a:ext uri="{FF2B5EF4-FFF2-40B4-BE49-F238E27FC236}">
                  <a16:creationId xmlns:a16="http://schemas.microsoft.com/office/drawing/2014/main" id="{6AA6F6CF-2A4F-4856-8610-91801DD3F4A3}"/>
                </a:ext>
              </a:extLst>
            </p:cNvPr>
            <p:cNvCxnSpPr/>
            <p:nvPr/>
          </p:nvCxnSpPr>
          <p:spPr>
            <a:xfrm>
              <a:off x="4086750" y="2512714"/>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29179CF-987D-4EE0-AFAA-946A889EB5DE}"/>
                </a:ext>
              </a:extLst>
            </p:cNvPr>
            <p:cNvCxnSpPr>
              <a:cxnSpLocks/>
            </p:cNvCxnSpPr>
            <p:nvPr/>
          </p:nvCxnSpPr>
          <p:spPr>
            <a:xfrm flipH="1">
              <a:off x="1488709" y="5032425"/>
              <a:ext cx="3719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DE9E6BC-BC1A-40F6-AE1A-6ADF4DDA58CE}"/>
                </a:ext>
              </a:extLst>
            </p:cNvPr>
            <p:cNvCxnSpPr>
              <a:cxnSpLocks/>
            </p:cNvCxnSpPr>
            <p:nvPr/>
          </p:nvCxnSpPr>
          <p:spPr>
            <a:xfrm flipH="1" flipV="1">
              <a:off x="1814733" y="3863828"/>
              <a:ext cx="2274157" cy="116974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27CE5D4-318E-4118-B8E7-877B0A52159B}"/>
                </a:ext>
              </a:extLst>
            </p:cNvPr>
            <p:cNvSpPr txBox="1"/>
            <p:nvPr/>
          </p:nvSpPr>
          <p:spPr>
            <a:xfrm>
              <a:off x="3157627" y="3829694"/>
              <a:ext cx="488886" cy="461665"/>
            </a:xfrm>
            <a:prstGeom prst="rect">
              <a:avLst/>
            </a:prstGeom>
            <a:noFill/>
          </p:spPr>
          <p:txBody>
            <a:bodyPr wrap="square" rtlCol="0">
              <a:spAutoFit/>
            </a:bodyPr>
            <a:lstStyle/>
            <a:p>
              <a:r>
                <a:rPr lang="en-US" sz="2400" b="1" dirty="0">
                  <a:solidFill>
                    <a:srgbClr val="00B050"/>
                  </a:solidFill>
                </a:rPr>
                <a:t>a</a:t>
              </a:r>
            </a:p>
          </p:txBody>
        </p:sp>
        <p:cxnSp>
          <p:nvCxnSpPr>
            <p:cNvPr id="12" name="Straight Connector 11">
              <a:extLst>
                <a:ext uri="{FF2B5EF4-FFF2-40B4-BE49-F238E27FC236}">
                  <a16:creationId xmlns:a16="http://schemas.microsoft.com/office/drawing/2014/main" id="{D72DA16C-D288-4D8F-82E0-74E91DF9D1A9}"/>
                </a:ext>
              </a:extLst>
            </p:cNvPr>
            <p:cNvCxnSpPr>
              <a:cxnSpLocks/>
            </p:cNvCxnSpPr>
            <p:nvPr/>
          </p:nvCxnSpPr>
          <p:spPr>
            <a:xfrm>
              <a:off x="1865835" y="5135670"/>
              <a:ext cx="2188690" cy="0"/>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CDC6318-C970-4D3E-B58B-834D2EB454E7}"/>
                </a:ext>
              </a:extLst>
            </p:cNvPr>
            <p:cNvCxnSpPr>
              <a:cxnSpLocks/>
            </p:cNvCxnSpPr>
            <p:nvPr/>
          </p:nvCxnSpPr>
          <p:spPr>
            <a:xfrm flipH="1" flipV="1">
              <a:off x="1837699" y="4017711"/>
              <a:ext cx="27542" cy="920405"/>
            </a:xfrm>
            <a:prstGeom prst="line">
              <a:avLst/>
            </a:prstGeom>
            <a:ln w="28575">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AC07560-A430-4F6C-95BD-864287436F30}"/>
                </a:ext>
              </a:extLst>
            </p:cNvPr>
            <p:cNvSpPr txBox="1"/>
            <p:nvPr/>
          </p:nvSpPr>
          <p:spPr>
            <a:xfrm>
              <a:off x="4358614" y="4463583"/>
              <a:ext cx="814688" cy="369332"/>
            </a:xfrm>
            <a:prstGeom prst="rect">
              <a:avLst/>
            </a:prstGeom>
            <a:noFill/>
          </p:spPr>
          <p:txBody>
            <a:bodyPr wrap="square" rtlCol="0">
              <a:spAutoFit/>
            </a:bodyPr>
            <a:lstStyle/>
            <a:p>
              <a:r>
                <a:rPr lang="en-US" dirty="0"/>
                <a:t>155</a:t>
              </a:r>
              <a:r>
                <a:rPr lang="en-US" dirty="0">
                  <a:latin typeface="Calibri" panose="020F0502020204030204" pitchFamily="34" charset="0"/>
                  <a:cs typeface="Calibri" panose="020F0502020204030204" pitchFamily="34" charset="0"/>
                </a:rPr>
                <a:t>⁰</a:t>
              </a:r>
              <a:endParaRPr lang="en-US" dirty="0"/>
            </a:p>
          </p:txBody>
        </p:sp>
        <p:cxnSp>
          <p:nvCxnSpPr>
            <p:cNvPr id="18" name="Straight Arrow Connector 17">
              <a:extLst>
                <a:ext uri="{FF2B5EF4-FFF2-40B4-BE49-F238E27FC236}">
                  <a16:creationId xmlns:a16="http://schemas.microsoft.com/office/drawing/2014/main" id="{FB37946C-FA35-4BE0-914A-2EDE659C94AD}"/>
                </a:ext>
              </a:extLst>
            </p:cNvPr>
            <p:cNvCxnSpPr>
              <a:cxnSpLocks/>
            </p:cNvCxnSpPr>
            <p:nvPr/>
          </p:nvCxnSpPr>
          <p:spPr>
            <a:xfrm flipV="1">
              <a:off x="1855474" y="3355875"/>
              <a:ext cx="1299698" cy="444833"/>
            </a:xfrm>
            <a:prstGeom prst="straightConnector1">
              <a:avLst/>
            </a:prstGeom>
            <a:ln w="571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1EE3E9E-648F-467A-8180-805057FD4C57}"/>
                </a:ext>
              </a:extLst>
            </p:cNvPr>
            <p:cNvSpPr txBox="1"/>
            <p:nvPr/>
          </p:nvSpPr>
          <p:spPr>
            <a:xfrm>
              <a:off x="2192480" y="3563418"/>
              <a:ext cx="829991"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15⁰</a:t>
              </a:r>
              <a:endParaRPr lang="en-US" dirty="0"/>
            </a:p>
          </p:txBody>
        </p:sp>
        <p:sp>
          <p:nvSpPr>
            <p:cNvPr id="21" name="TextBox 20">
              <a:extLst>
                <a:ext uri="{FF2B5EF4-FFF2-40B4-BE49-F238E27FC236}">
                  <a16:creationId xmlns:a16="http://schemas.microsoft.com/office/drawing/2014/main" id="{790A46E0-5EBE-46B7-BD51-AB538913109A}"/>
                </a:ext>
              </a:extLst>
            </p:cNvPr>
            <p:cNvSpPr txBox="1"/>
            <p:nvPr/>
          </p:nvSpPr>
          <p:spPr>
            <a:xfrm rot="1712395">
              <a:off x="2687380" y="4205385"/>
              <a:ext cx="914915" cy="369332"/>
            </a:xfrm>
            <a:prstGeom prst="rect">
              <a:avLst/>
            </a:prstGeom>
            <a:noFill/>
          </p:spPr>
          <p:txBody>
            <a:bodyPr wrap="square" rtlCol="0">
              <a:spAutoFit/>
            </a:bodyPr>
            <a:lstStyle/>
            <a:p>
              <a:r>
                <a:rPr lang="en-US" dirty="0"/>
                <a:t>200 mi</a:t>
              </a:r>
            </a:p>
          </p:txBody>
        </p:sp>
        <p:sp>
          <p:nvSpPr>
            <p:cNvPr id="22" name="TextBox 21">
              <a:extLst>
                <a:ext uri="{FF2B5EF4-FFF2-40B4-BE49-F238E27FC236}">
                  <a16:creationId xmlns:a16="http://schemas.microsoft.com/office/drawing/2014/main" id="{27FE8C1F-EBDE-407C-88B6-80A079BEEEA6}"/>
                </a:ext>
              </a:extLst>
            </p:cNvPr>
            <p:cNvSpPr txBox="1"/>
            <p:nvPr/>
          </p:nvSpPr>
          <p:spPr>
            <a:xfrm rot="20499217">
              <a:off x="1831012" y="3336117"/>
              <a:ext cx="914915" cy="369332"/>
            </a:xfrm>
            <a:prstGeom prst="rect">
              <a:avLst/>
            </a:prstGeom>
            <a:noFill/>
          </p:spPr>
          <p:txBody>
            <a:bodyPr wrap="square" rtlCol="0">
              <a:spAutoFit/>
            </a:bodyPr>
            <a:lstStyle/>
            <a:p>
              <a:r>
                <a:rPr lang="en-US" dirty="0"/>
                <a:t>100 mi</a:t>
              </a:r>
            </a:p>
          </p:txBody>
        </p:sp>
        <p:cxnSp>
          <p:nvCxnSpPr>
            <p:cNvPr id="23" name="Straight Connector 22">
              <a:extLst>
                <a:ext uri="{FF2B5EF4-FFF2-40B4-BE49-F238E27FC236}">
                  <a16:creationId xmlns:a16="http://schemas.microsoft.com/office/drawing/2014/main" id="{34610F3A-4983-4064-9C66-9F18CAB277A7}"/>
                </a:ext>
              </a:extLst>
            </p:cNvPr>
            <p:cNvCxnSpPr>
              <a:cxnSpLocks/>
            </p:cNvCxnSpPr>
            <p:nvPr/>
          </p:nvCxnSpPr>
          <p:spPr>
            <a:xfrm>
              <a:off x="1825026" y="3059737"/>
              <a:ext cx="0" cy="7671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5B35308-C9E3-48E3-9125-C727174AFA44}"/>
                </a:ext>
              </a:extLst>
            </p:cNvPr>
            <p:cNvCxnSpPr>
              <a:cxnSpLocks/>
            </p:cNvCxnSpPr>
            <p:nvPr/>
          </p:nvCxnSpPr>
          <p:spPr>
            <a:xfrm>
              <a:off x="1808263" y="3847902"/>
              <a:ext cx="12739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DEA9447-CFB6-4AB2-883D-621D25FE579F}"/>
                </a:ext>
              </a:extLst>
            </p:cNvPr>
            <p:cNvCxnSpPr>
              <a:cxnSpLocks/>
              <a:endCxn id="32" idx="0"/>
            </p:cNvCxnSpPr>
            <p:nvPr/>
          </p:nvCxnSpPr>
          <p:spPr>
            <a:xfrm flipH="1" flipV="1">
              <a:off x="3078460" y="3402056"/>
              <a:ext cx="1034634" cy="1563908"/>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1C8F54C-C71E-4636-B08B-EAF3E403F76A}"/>
                </a:ext>
              </a:extLst>
            </p:cNvPr>
            <p:cNvSpPr txBox="1"/>
            <p:nvPr/>
          </p:nvSpPr>
          <p:spPr>
            <a:xfrm>
              <a:off x="2291915" y="2899584"/>
              <a:ext cx="488886" cy="461665"/>
            </a:xfrm>
            <a:prstGeom prst="rect">
              <a:avLst/>
            </a:prstGeom>
            <a:noFill/>
          </p:spPr>
          <p:txBody>
            <a:bodyPr wrap="square" rtlCol="0">
              <a:spAutoFit/>
            </a:bodyPr>
            <a:lstStyle/>
            <a:p>
              <a:r>
                <a:rPr lang="en-US" sz="2400" b="1" dirty="0">
                  <a:solidFill>
                    <a:srgbClr val="00B0F0"/>
                  </a:solidFill>
                </a:rPr>
                <a:t>b</a:t>
              </a:r>
            </a:p>
          </p:txBody>
        </p:sp>
        <p:sp>
          <p:nvSpPr>
            <p:cNvPr id="34" name="TextBox 33">
              <a:extLst>
                <a:ext uri="{FF2B5EF4-FFF2-40B4-BE49-F238E27FC236}">
                  <a16:creationId xmlns:a16="http://schemas.microsoft.com/office/drawing/2014/main" id="{6BE2DD33-FEC9-4CF1-ABF4-2370CF124FC7}"/>
                </a:ext>
              </a:extLst>
            </p:cNvPr>
            <p:cNvSpPr txBox="1"/>
            <p:nvPr/>
          </p:nvSpPr>
          <p:spPr>
            <a:xfrm>
              <a:off x="3613670" y="3817071"/>
              <a:ext cx="488886" cy="461665"/>
            </a:xfrm>
            <a:prstGeom prst="rect">
              <a:avLst/>
            </a:prstGeom>
            <a:noFill/>
          </p:spPr>
          <p:txBody>
            <a:bodyPr wrap="square" rtlCol="0">
              <a:spAutoFit/>
            </a:bodyPr>
            <a:lstStyle/>
            <a:p>
              <a:r>
                <a:rPr lang="en-US" sz="2400" b="1" dirty="0">
                  <a:solidFill>
                    <a:srgbClr val="7030A0"/>
                  </a:solidFill>
                </a:rPr>
                <a:t>c</a:t>
              </a:r>
            </a:p>
          </p:txBody>
        </p:sp>
        <p:sp>
          <p:nvSpPr>
            <p:cNvPr id="42" name="TextBox 41">
              <a:extLst>
                <a:ext uri="{FF2B5EF4-FFF2-40B4-BE49-F238E27FC236}">
                  <a16:creationId xmlns:a16="http://schemas.microsoft.com/office/drawing/2014/main" id="{6BA4D6AF-F69B-4AF8-8ECE-134F8D4D43CD}"/>
                </a:ext>
              </a:extLst>
            </p:cNvPr>
            <p:cNvSpPr txBox="1"/>
            <p:nvPr/>
          </p:nvSpPr>
          <p:spPr>
            <a:xfrm>
              <a:off x="2626986" y="5049788"/>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x</a:t>
              </a:r>
            </a:p>
          </p:txBody>
        </p:sp>
        <p:sp>
          <p:nvSpPr>
            <p:cNvPr id="43" name="TextBox 42">
              <a:extLst>
                <a:ext uri="{FF2B5EF4-FFF2-40B4-BE49-F238E27FC236}">
                  <a16:creationId xmlns:a16="http://schemas.microsoft.com/office/drawing/2014/main" id="{D15BF1AF-F332-41EE-B528-1978986A228E}"/>
                </a:ext>
              </a:extLst>
            </p:cNvPr>
            <p:cNvSpPr txBox="1"/>
            <p:nvPr/>
          </p:nvSpPr>
          <p:spPr>
            <a:xfrm>
              <a:off x="2087954" y="4017711"/>
              <a:ext cx="654593" cy="461665"/>
            </a:xfrm>
            <a:prstGeom prst="rect">
              <a:avLst/>
            </a:prstGeom>
            <a:noFill/>
          </p:spPr>
          <p:txBody>
            <a:bodyPr wrap="square" rtlCol="0">
              <a:spAutoFit/>
            </a:bodyPr>
            <a:lstStyle/>
            <a:p>
              <a:r>
                <a:rPr lang="en-US" sz="2400" dirty="0">
                  <a:solidFill>
                    <a:srgbClr val="00B050"/>
                  </a:solidFill>
                </a:rPr>
                <a:t>a</a:t>
              </a:r>
              <a:r>
                <a:rPr lang="en-US" sz="2400" baseline="-25000" dirty="0">
                  <a:solidFill>
                    <a:srgbClr val="00B050"/>
                  </a:solidFill>
                </a:rPr>
                <a:t>y</a:t>
              </a:r>
            </a:p>
          </p:txBody>
        </p:sp>
        <p:cxnSp>
          <p:nvCxnSpPr>
            <p:cNvPr id="44" name="Straight Connector 43">
              <a:extLst>
                <a:ext uri="{FF2B5EF4-FFF2-40B4-BE49-F238E27FC236}">
                  <a16:creationId xmlns:a16="http://schemas.microsoft.com/office/drawing/2014/main" id="{56963B17-D5FE-4954-A5AF-5CA2A97078F1}"/>
                </a:ext>
              </a:extLst>
            </p:cNvPr>
            <p:cNvCxnSpPr>
              <a:cxnSpLocks/>
            </p:cNvCxnSpPr>
            <p:nvPr/>
          </p:nvCxnSpPr>
          <p:spPr>
            <a:xfrm flipH="1" flipV="1">
              <a:off x="3107047" y="3451666"/>
              <a:ext cx="6139" cy="400522"/>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B51DC82-05DC-4D44-BB54-A26F62F65204}"/>
                </a:ext>
              </a:extLst>
            </p:cNvPr>
            <p:cNvCxnSpPr>
              <a:cxnSpLocks/>
            </p:cNvCxnSpPr>
            <p:nvPr/>
          </p:nvCxnSpPr>
          <p:spPr>
            <a:xfrm flipH="1">
              <a:off x="1874745" y="3916285"/>
              <a:ext cx="1207486" cy="0"/>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B1F5396-FF58-4E1A-8C03-3225B5624550}"/>
                </a:ext>
              </a:extLst>
            </p:cNvPr>
            <p:cNvSpPr txBox="1"/>
            <p:nvPr/>
          </p:nvSpPr>
          <p:spPr>
            <a:xfrm>
              <a:off x="2751163" y="3402056"/>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y</a:t>
              </a:r>
            </a:p>
          </p:txBody>
        </p:sp>
        <p:sp>
          <p:nvSpPr>
            <p:cNvPr id="35" name="TextBox 34">
              <a:extLst>
                <a:ext uri="{FF2B5EF4-FFF2-40B4-BE49-F238E27FC236}">
                  <a16:creationId xmlns:a16="http://schemas.microsoft.com/office/drawing/2014/main" id="{EEFADA38-4BD0-4B76-AD2C-F79F9EC9F78B}"/>
                </a:ext>
              </a:extLst>
            </p:cNvPr>
            <p:cNvSpPr txBox="1"/>
            <p:nvPr/>
          </p:nvSpPr>
          <p:spPr>
            <a:xfrm>
              <a:off x="2346884" y="3811389"/>
              <a:ext cx="654593" cy="461665"/>
            </a:xfrm>
            <a:prstGeom prst="rect">
              <a:avLst/>
            </a:prstGeom>
            <a:noFill/>
          </p:spPr>
          <p:txBody>
            <a:bodyPr wrap="square" rtlCol="0">
              <a:spAutoFit/>
            </a:bodyPr>
            <a:lstStyle/>
            <a:p>
              <a:r>
                <a:rPr lang="en-US" sz="2400" dirty="0">
                  <a:solidFill>
                    <a:srgbClr val="00B0F0"/>
                  </a:solidFill>
                </a:rPr>
                <a:t>b</a:t>
              </a:r>
              <a:r>
                <a:rPr lang="en-US" sz="2400" baseline="-25000" dirty="0">
                  <a:solidFill>
                    <a:srgbClr val="00B0F0"/>
                  </a:solidFill>
                </a:rPr>
                <a:t>x</a:t>
              </a:r>
            </a:p>
          </p:txBody>
        </p:sp>
        <p:sp>
          <p:nvSpPr>
            <p:cNvPr id="40" name="Freeform: Shape 39">
              <a:extLst>
                <a:ext uri="{FF2B5EF4-FFF2-40B4-BE49-F238E27FC236}">
                  <a16:creationId xmlns:a16="http://schemas.microsoft.com/office/drawing/2014/main" id="{82379F77-F71C-4E90-9FBD-1F10DD22D71E}"/>
                </a:ext>
              </a:extLst>
            </p:cNvPr>
            <p:cNvSpPr/>
            <p:nvPr/>
          </p:nvSpPr>
          <p:spPr>
            <a:xfrm>
              <a:off x="2607921" y="3521010"/>
              <a:ext cx="183917" cy="333826"/>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c 40">
              <a:extLst>
                <a:ext uri="{FF2B5EF4-FFF2-40B4-BE49-F238E27FC236}">
                  <a16:creationId xmlns:a16="http://schemas.microsoft.com/office/drawing/2014/main" id="{10D05361-45AC-48A5-B3F5-E2084270A4A1}"/>
                </a:ext>
              </a:extLst>
            </p:cNvPr>
            <p:cNvSpPr/>
            <p:nvPr/>
          </p:nvSpPr>
          <p:spPr>
            <a:xfrm>
              <a:off x="3586078" y="4605494"/>
              <a:ext cx="906230" cy="870423"/>
            </a:xfrm>
            <a:prstGeom prst="arc">
              <a:avLst>
                <a:gd name="adj1" fmla="val 12894666"/>
                <a:gd name="adj2" fmla="val 0"/>
              </a:avLst>
            </a:prstGeom>
            <a:ln w="28575">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Slide Number Placeholder 28">
            <a:extLst>
              <a:ext uri="{FF2B5EF4-FFF2-40B4-BE49-F238E27FC236}">
                <a16:creationId xmlns:a16="http://schemas.microsoft.com/office/drawing/2014/main" id="{9177B358-8253-4CFB-870A-2598720A2867}"/>
              </a:ext>
            </a:extLst>
          </p:cNvPr>
          <p:cNvSpPr>
            <a:spLocks noGrp="1"/>
          </p:cNvSpPr>
          <p:nvPr>
            <p:ph type="sldNum" sz="quarter" idx="12"/>
          </p:nvPr>
        </p:nvSpPr>
        <p:spPr/>
        <p:txBody>
          <a:bodyPr/>
          <a:lstStyle/>
          <a:p>
            <a:fld id="{2ABD293D-5FC3-490B-AAA5-62A0FFBD4BDC}" type="slidenum">
              <a:rPr lang="en-US" smtClean="0"/>
              <a:t>22</a:t>
            </a:fld>
            <a:endParaRPr lang="en-US"/>
          </a:p>
        </p:txBody>
      </p:sp>
      <p:grpSp>
        <p:nvGrpSpPr>
          <p:cNvPr id="11" name="Group 10">
            <a:extLst>
              <a:ext uri="{FF2B5EF4-FFF2-40B4-BE49-F238E27FC236}">
                <a16:creationId xmlns:a16="http://schemas.microsoft.com/office/drawing/2014/main" id="{21AB10AC-E211-4DA9-A488-F086F88A03EC}"/>
              </a:ext>
            </a:extLst>
          </p:cNvPr>
          <p:cNvGrpSpPr/>
          <p:nvPr/>
        </p:nvGrpSpPr>
        <p:grpSpPr>
          <a:xfrm>
            <a:off x="3155172" y="2101848"/>
            <a:ext cx="5344178" cy="3629921"/>
            <a:chOff x="3155172" y="2101848"/>
            <a:chExt cx="5344178" cy="3629921"/>
          </a:xfrm>
        </p:grpSpPr>
        <p:sp>
          <p:nvSpPr>
            <p:cNvPr id="37" name="TextBox 36">
              <a:extLst>
                <a:ext uri="{FF2B5EF4-FFF2-40B4-BE49-F238E27FC236}">
                  <a16:creationId xmlns:a16="http://schemas.microsoft.com/office/drawing/2014/main" id="{FC47E1CF-0670-4FFB-9F2E-BD28C29FBA27}"/>
                </a:ext>
              </a:extLst>
            </p:cNvPr>
            <p:cNvSpPr txBox="1"/>
            <p:nvPr/>
          </p:nvSpPr>
          <p:spPr>
            <a:xfrm>
              <a:off x="6332926" y="2101848"/>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x</a:t>
              </a:r>
              <a:r>
                <a:rPr lang="en-US" sz="2400" b="1" dirty="0"/>
                <a:t>  =  </a:t>
              </a:r>
              <a:r>
                <a:rPr lang="en-US" sz="2400" b="1" dirty="0">
                  <a:solidFill>
                    <a:srgbClr val="00B050"/>
                  </a:solidFill>
                </a:rPr>
                <a:t>a</a:t>
              </a:r>
              <a:r>
                <a:rPr lang="en-US" sz="2400" b="1" baseline="-25000" dirty="0">
                  <a:solidFill>
                    <a:srgbClr val="00B050"/>
                  </a:solidFill>
                </a:rPr>
                <a:t>x</a:t>
              </a:r>
              <a:r>
                <a:rPr lang="en-US" sz="2400" b="1" dirty="0"/>
                <a:t>  +  </a:t>
              </a:r>
              <a:r>
                <a:rPr lang="en-US" sz="2400" b="1" dirty="0">
                  <a:solidFill>
                    <a:srgbClr val="00B0F0"/>
                  </a:solidFill>
                </a:rPr>
                <a:t>b</a:t>
              </a:r>
              <a:r>
                <a:rPr lang="en-US" sz="2400" b="1" baseline="-25000" dirty="0">
                  <a:solidFill>
                    <a:srgbClr val="00B0F0"/>
                  </a:solidFill>
                </a:rPr>
                <a:t>x</a:t>
              </a:r>
              <a:endParaRPr lang="en-US" sz="2400" baseline="-25000" dirty="0">
                <a:solidFill>
                  <a:srgbClr val="00B0F0"/>
                </a:solidFill>
              </a:endParaRPr>
            </a:p>
          </p:txBody>
        </p:sp>
        <p:cxnSp>
          <p:nvCxnSpPr>
            <p:cNvPr id="45" name="Straight Connector 44">
              <a:extLst>
                <a:ext uri="{FF2B5EF4-FFF2-40B4-BE49-F238E27FC236}">
                  <a16:creationId xmlns:a16="http://schemas.microsoft.com/office/drawing/2014/main" id="{1EEAFF99-2D6A-441D-B0BE-564B25172282}"/>
                </a:ext>
              </a:extLst>
            </p:cNvPr>
            <p:cNvCxnSpPr>
              <a:cxnSpLocks/>
            </p:cNvCxnSpPr>
            <p:nvPr/>
          </p:nvCxnSpPr>
          <p:spPr>
            <a:xfrm>
              <a:off x="3155172" y="5343494"/>
              <a:ext cx="947384"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653256F0-60F2-48BB-81FA-43961436C603}"/>
                </a:ext>
              </a:extLst>
            </p:cNvPr>
            <p:cNvSpPr txBox="1"/>
            <p:nvPr/>
          </p:nvSpPr>
          <p:spPr>
            <a:xfrm>
              <a:off x="3416297" y="5270104"/>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p>
          </p:txBody>
        </p:sp>
      </p:grpSp>
      <p:grpSp>
        <p:nvGrpSpPr>
          <p:cNvPr id="14" name="Group 13">
            <a:extLst>
              <a:ext uri="{FF2B5EF4-FFF2-40B4-BE49-F238E27FC236}">
                <a16:creationId xmlns:a16="http://schemas.microsoft.com/office/drawing/2014/main" id="{1F35CA04-C2E6-464B-89CA-349CF56730B0}"/>
              </a:ext>
            </a:extLst>
          </p:cNvPr>
          <p:cNvGrpSpPr/>
          <p:nvPr/>
        </p:nvGrpSpPr>
        <p:grpSpPr>
          <a:xfrm>
            <a:off x="4229178" y="3429000"/>
            <a:ext cx="4302985" cy="1620789"/>
            <a:chOff x="4229178" y="3429000"/>
            <a:chExt cx="4302985" cy="1620789"/>
          </a:xfrm>
        </p:grpSpPr>
        <p:sp>
          <p:nvSpPr>
            <p:cNvPr id="50" name="TextBox 49">
              <a:extLst>
                <a:ext uri="{FF2B5EF4-FFF2-40B4-BE49-F238E27FC236}">
                  <a16:creationId xmlns:a16="http://schemas.microsoft.com/office/drawing/2014/main" id="{65E7EAD8-B4D9-4E63-A8B9-FC67039C13F7}"/>
                </a:ext>
              </a:extLst>
            </p:cNvPr>
            <p:cNvSpPr txBox="1"/>
            <p:nvPr/>
          </p:nvSpPr>
          <p:spPr>
            <a:xfrm>
              <a:off x="6365739" y="3863828"/>
              <a:ext cx="2166424" cy="461665"/>
            </a:xfrm>
            <a:prstGeom prst="rect">
              <a:avLst/>
            </a:prstGeom>
            <a:noFill/>
          </p:spPr>
          <p:txBody>
            <a:bodyPr wrap="square" rtlCol="0">
              <a:spAutoFit/>
            </a:bodyPr>
            <a:lstStyle/>
            <a:p>
              <a:r>
                <a:rPr lang="en-US" sz="2400" b="1" dirty="0">
                  <a:solidFill>
                    <a:srgbClr val="7030A0"/>
                  </a:solidFill>
                </a:rPr>
                <a:t>c</a:t>
              </a:r>
              <a:r>
                <a:rPr lang="en-US" sz="2400" b="1" baseline="-25000" dirty="0">
                  <a:solidFill>
                    <a:srgbClr val="7030A0"/>
                  </a:solidFill>
                </a:rPr>
                <a:t>y</a:t>
              </a:r>
              <a:r>
                <a:rPr lang="en-US" sz="2400" b="1" dirty="0"/>
                <a:t>  =  </a:t>
              </a:r>
              <a:r>
                <a:rPr lang="en-US" sz="2400" b="1" dirty="0">
                  <a:solidFill>
                    <a:srgbClr val="00B050"/>
                  </a:solidFill>
                </a:rPr>
                <a:t>a</a:t>
              </a:r>
              <a:r>
                <a:rPr lang="en-US" sz="2400" b="1" baseline="-25000" dirty="0">
                  <a:solidFill>
                    <a:srgbClr val="00B050"/>
                  </a:solidFill>
                </a:rPr>
                <a:t>y</a:t>
              </a:r>
              <a:r>
                <a:rPr lang="en-US" sz="2400" b="1" dirty="0"/>
                <a:t>  +  </a:t>
              </a:r>
              <a:r>
                <a:rPr lang="en-US" sz="2400" b="1" dirty="0">
                  <a:solidFill>
                    <a:srgbClr val="00B0F0"/>
                  </a:solidFill>
                </a:rPr>
                <a:t>b</a:t>
              </a:r>
              <a:r>
                <a:rPr lang="en-US" sz="2400" b="1" baseline="-25000" dirty="0">
                  <a:solidFill>
                    <a:srgbClr val="00B0F0"/>
                  </a:solidFill>
                </a:rPr>
                <a:t>y</a:t>
              </a:r>
              <a:endParaRPr lang="en-US" sz="2400" baseline="-25000" dirty="0">
                <a:solidFill>
                  <a:srgbClr val="00B0F0"/>
                </a:solidFill>
              </a:endParaRPr>
            </a:p>
          </p:txBody>
        </p:sp>
        <p:cxnSp>
          <p:nvCxnSpPr>
            <p:cNvPr id="48" name="Straight Connector 47">
              <a:extLst>
                <a:ext uri="{FF2B5EF4-FFF2-40B4-BE49-F238E27FC236}">
                  <a16:creationId xmlns:a16="http://schemas.microsoft.com/office/drawing/2014/main" id="{41FE4E5C-7237-4DEE-881C-D57F0833DC85}"/>
                </a:ext>
              </a:extLst>
            </p:cNvPr>
            <p:cNvCxnSpPr>
              <a:cxnSpLocks/>
            </p:cNvCxnSpPr>
            <p:nvPr/>
          </p:nvCxnSpPr>
          <p:spPr>
            <a:xfrm flipV="1">
              <a:off x="4229178" y="3429000"/>
              <a:ext cx="0" cy="1620789"/>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F7A2E9C-3BB4-48BD-8E49-2C2C4B87CFAF}"/>
                </a:ext>
              </a:extLst>
            </p:cNvPr>
            <p:cNvSpPr txBox="1"/>
            <p:nvPr/>
          </p:nvSpPr>
          <p:spPr>
            <a:xfrm>
              <a:off x="4257627" y="3872114"/>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p>
          </p:txBody>
        </p:sp>
      </p:grpSp>
    </p:spTree>
    <p:extLst>
      <p:ext uri="{BB962C8B-B14F-4D97-AF65-F5344CB8AC3E}">
        <p14:creationId xmlns:p14="http://schemas.microsoft.com/office/powerpoint/2010/main" val="3449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2">
                                            <p:txEl>
                                              <p:pRg st="0" end="0"/>
                                            </p:txEl>
                                          </p:spTgt>
                                        </p:tgtEl>
                                        <p:attrNameLst>
                                          <p:attrName>style.visibility</p:attrName>
                                        </p:attrNameLst>
                                      </p:cBhvr>
                                      <p:to>
                                        <p:strVal val="visible"/>
                                      </p:to>
                                    </p:set>
                                    <p:animEffect transition="in" filter="fade">
                                      <p:cBhvr>
                                        <p:cTn id="37" dur="500"/>
                                        <p:tgtEl>
                                          <p:spTgt spid="5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51" grpId="0"/>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A8C639-A9D3-41E0-BA48-2E7AAB31ED9A}"/>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 - Analytical</a:t>
            </a:r>
          </a:p>
        </p:txBody>
      </p:sp>
      <p:grpSp>
        <p:nvGrpSpPr>
          <p:cNvPr id="14" name="Group 13">
            <a:extLst>
              <a:ext uri="{FF2B5EF4-FFF2-40B4-BE49-F238E27FC236}">
                <a16:creationId xmlns:a16="http://schemas.microsoft.com/office/drawing/2014/main" id="{5B5B7DF5-AABE-4E6B-92D8-6489C17C7C65}"/>
              </a:ext>
            </a:extLst>
          </p:cNvPr>
          <p:cNvGrpSpPr/>
          <p:nvPr/>
        </p:nvGrpSpPr>
        <p:grpSpPr>
          <a:xfrm>
            <a:off x="1294228" y="984734"/>
            <a:ext cx="10367889" cy="1981841"/>
            <a:chOff x="1294228" y="1434905"/>
            <a:chExt cx="10367889" cy="1981841"/>
          </a:xfrm>
        </p:grpSpPr>
        <p:sp>
          <p:nvSpPr>
            <p:cNvPr id="3" name="TextBox 2">
              <a:extLst>
                <a:ext uri="{FF2B5EF4-FFF2-40B4-BE49-F238E27FC236}">
                  <a16:creationId xmlns:a16="http://schemas.microsoft.com/office/drawing/2014/main" id="{C551EAFB-615A-45F9-BB9B-8FA6EF564043}"/>
                </a:ext>
              </a:extLst>
            </p:cNvPr>
            <p:cNvSpPr txBox="1"/>
            <p:nvPr/>
          </p:nvSpPr>
          <p:spPr>
            <a:xfrm>
              <a:off x="1294228" y="1434905"/>
              <a:ext cx="10367889" cy="1938992"/>
            </a:xfrm>
            <a:prstGeom prst="rect">
              <a:avLst/>
            </a:prstGeom>
            <a:noFill/>
          </p:spPr>
          <p:txBody>
            <a:bodyPr wrap="square" rtlCol="0">
              <a:spAutoFit/>
            </a:bodyPr>
            <a:lstStyle/>
            <a:p>
              <a:r>
                <a:rPr lang="en-US" sz="2400" dirty="0"/>
                <a:t>The magnitude of the Equivalent Displacement Vector can be determined by applying the Quadratic Formula   ( a</a:t>
              </a:r>
              <a:r>
                <a:rPr lang="en-US" sz="2400" baseline="30000" dirty="0"/>
                <a:t>2</a:t>
              </a:r>
              <a:r>
                <a:rPr lang="en-US" sz="2400" dirty="0"/>
                <a:t>  +  b</a:t>
              </a:r>
              <a:r>
                <a:rPr lang="en-US" sz="2400" baseline="30000" dirty="0"/>
                <a:t>2</a:t>
              </a:r>
              <a:r>
                <a:rPr lang="en-US" sz="2400" dirty="0"/>
                <a:t>  =  c</a:t>
              </a:r>
              <a:r>
                <a:rPr lang="en-US" sz="2400" baseline="30000" dirty="0"/>
                <a:t>2 </a:t>
              </a:r>
              <a:r>
                <a:rPr lang="en-US" sz="2400" dirty="0"/>
                <a:t>):</a:t>
              </a:r>
            </a:p>
            <a:p>
              <a:endParaRPr lang="en-US" sz="2400" dirty="0"/>
            </a:p>
            <a:p>
              <a:endParaRPr lang="en-US" sz="2400" dirty="0"/>
            </a:p>
            <a:p>
              <a:r>
                <a:rPr lang="en-US" sz="2400" dirty="0"/>
                <a:t>                                                 c  =         c</a:t>
              </a:r>
              <a:r>
                <a:rPr lang="en-US" sz="2400" baseline="-25000" dirty="0"/>
                <a:t>x</a:t>
              </a:r>
              <a:r>
                <a:rPr lang="en-US" sz="2400" baseline="30000" dirty="0"/>
                <a:t>2</a:t>
              </a:r>
              <a:r>
                <a:rPr lang="en-US" sz="2400" dirty="0"/>
                <a:t>  +  c</a:t>
              </a:r>
              <a:r>
                <a:rPr lang="en-US" sz="2400" baseline="-25000" dirty="0"/>
                <a:t>y</a:t>
              </a:r>
              <a:r>
                <a:rPr lang="en-US" sz="2400" baseline="30000" dirty="0"/>
                <a:t>2</a:t>
              </a:r>
              <a:r>
                <a:rPr lang="en-US" sz="2400" dirty="0"/>
                <a:t> </a:t>
              </a:r>
            </a:p>
          </p:txBody>
        </p:sp>
        <p:grpSp>
          <p:nvGrpSpPr>
            <p:cNvPr id="12" name="Group 11">
              <a:extLst>
                <a:ext uri="{FF2B5EF4-FFF2-40B4-BE49-F238E27FC236}">
                  <a16:creationId xmlns:a16="http://schemas.microsoft.com/office/drawing/2014/main" id="{8BAA82CA-C266-4AAB-B78F-D59C834AC789}"/>
                </a:ext>
              </a:extLst>
            </p:cNvPr>
            <p:cNvGrpSpPr/>
            <p:nvPr/>
          </p:nvGrpSpPr>
          <p:grpSpPr>
            <a:xfrm>
              <a:off x="5350414" y="2827635"/>
              <a:ext cx="1627164" cy="589111"/>
              <a:chOff x="6067866" y="3859966"/>
              <a:chExt cx="1627164" cy="461887"/>
            </a:xfrm>
          </p:grpSpPr>
          <p:cxnSp>
            <p:nvCxnSpPr>
              <p:cNvPr id="5" name="Straight Connector 4">
                <a:extLst>
                  <a:ext uri="{FF2B5EF4-FFF2-40B4-BE49-F238E27FC236}">
                    <a16:creationId xmlns:a16="http://schemas.microsoft.com/office/drawing/2014/main" id="{0CF754D2-1803-4A10-AC18-C95B09F51CAF}"/>
                  </a:ext>
                </a:extLst>
              </p:cNvPr>
              <p:cNvCxnSpPr>
                <a:cxnSpLocks/>
              </p:cNvCxnSpPr>
              <p:nvPr/>
            </p:nvCxnSpPr>
            <p:spPr>
              <a:xfrm>
                <a:off x="6386733" y="3859969"/>
                <a:ext cx="13082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1CEE525-3A77-47E9-813B-839B85E423E1}"/>
                  </a:ext>
                </a:extLst>
              </p:cNvPr>
              <p:cNvCxnSpPr>
                <a:cxnSpLocks/>
              </p:cNvCxnSpPr>
              <p:nvPr/>
            </p:nvCxnSpPr>
            <p:spPr>
              <a:xfrm>
                <a:off x="6067866" y="4058134"/>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116717B-79E4-4B97-A4DC-1C0E377FE2C0}"/>
                  </a:ext>
                </a:extLst>
              </p:cNvPr>
              <p:cNvCxnSpPr>
                <a:cxnSpLocks/>
              </p:cNvCxnSpPr>
              <p:nvPr/>
            </p:nvCxnSpPr>
            <p:spPr>
              <a:xfrm flipV="1">
                <a:off x="6209715" y="3859966"/>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a:extLst>
              <a:ext uri="{FF2B5EF4-FFF2-40B4-BE49-F238E27FC236}">
                <a16:creationId xmlns:a16="http://schemas.microsoft.com/office/drawing/2014/main" id="{6DFC1325-5FDF-4804-80CA-96B9BCC834DC}"/>
              </a:ext>
            </a:extLst>
          </p:cNvPr>
          <p:cNvSpPr>
            <a:spLocks noGrp="1"/>
          </p:cNvSpPr>
          <p:nvPr>
            <p:ph type="sldNum" sz="quarter" idx="12"/>
          </p:nvPr>
        </p:nvSpPr>
        <p:spPr/>
        <p:txBody>
          <a:bodyPr/>
          <a:lstStyle/>
          <a:p>
            <a:fld id="{2ABD293D-5FC3-490B-AAA5-62A0FFBD4BDC}" type="slidenum">
              <a:rPr lang="en-US" smtClean="0"/>
              <a:t>23</a:t>
            </a:fld>
            <a:endParaRPr lang="en-US"/>
          </a:p>
        </p:txBody>
      </p:sp>
      <p:cxnSp>
        <p:nvCxnSpPr>
          <p:cNvPr id="22" name="Straight Connector 21">
            <a:extLst>
              <a:ext uri="{FF2B5EF4-FFF2-40B4-BE49-F238E27FC236}">
                <a16:creationId xmlns:a16="http://schemas.microsoft.com/office/drawing/2014/main" id="{0EBF9C60-4037-4325-B313-D1C70FF3EE13}"/>
              </a:ext>
            </a:extLst>
          </p:cNvPr>
          <p:cNvCxnSpPr/>
          <p:nvPr/>
        </p:nvCxnSpPr>
        <p:spPr>
          <a:xfrm>
            <a:off x="6834503" y="3125490"/>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1FC1E4E-C2F9-4AF1-9AE8-9CE5690B1D67}"/>
              </a:ext>
            </a:extLst>
          </p:cNvPr>
          <p:cNvCxnSpPr>
            <a:cxnSpLocks/>
          </p:cNvCxnSpPr>
          <p:nvPr/>
        </p:nvCxnSpPr>
        <p:spPr>
          <a:xfrm flipH="1">
            <a:off x="4236462" y="5645201"/>
            <a:ext cx="3719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2F6C0DE-1EB4-41D5-8091-C98BCD5CC733}"/>
              </a:ext>
            </a:extLst>
          </p:cNvPr>
          <p:cNvCxnSpPr>
            <a:cxnSpLocks/>
          </p:cNvCxnSpPr>
          <p:nvPr/>
        </p:nvCxnSpPr>
        <p:spPr>
          <a:xfrm flipH="1" flipV="1">
            <a:off x="4562486" y="4476604"/>
            <a:ext cx="2274157" cy="1169748"/>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E1105C0-1BAB-4872-9610-E2C9585BE928}"/>
              </a:ext>
            </a:extLst>
          </p:cNvPr>
          <p:cNvCxnSpPr>
            <a:cxnSpLocks/>
          </p:cNvCxnSpPr>
          <p:nvPr/>
        </p:nvCxnSpPr>
        <p:spPr>
          <a:xfrm flipV="1">
            <a:off x="4603227" y="3968651"/>
            <a:ext cx="1299698" cy="444833"/>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FDFAAC7-B7E5-4809-B557-77262540EDF0}"/>
              </a:ext>
            </a:extLst>
          </p:cNvPr>
          <p:cNvCxnSpPr>
            <a:cxnSpLocks/>
          </p:cNvCxnSpPr>
          <p:nvPr/>
        </p:nvCxnSpPr>
        <p:spPr>
          <a:xfrm flipH="1" flipV="1">
            <a:off x="5826213" y="4014832"/>
            <a:ext cx="1034634" cy="1563908"/>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0B66C8CD-2AAF-485A-A8B0-092FE95A6B3F}"/>
              </a:ext>
            </a:extLst>
          </p:cNvPr>
          <p:cNvSpPr txBox="1"/>
          <p:nvPr/>
        </p:nvSpPr>
        <p:spPr>
          <a:xfrm>
            <a:off x="6361423" y="4429847"/>
            <a:ext cx="488886" cy="461665"/>
          </a:xfrm>
          <a:prstGeom prst="rect">
            <a:avLst/>
          </a:prstGeom>
          <a:noFill/>
        </p:spPr>
        <p:txBody>
          <a:bodyPr wrap="square" rtlCol="0">
            <a:spAutoFit/>
          </a:bodyPr>
          <a:lstStyle/>
          <a:p>
            <a:r>
              <a:rPr lang="en-US" sz="2400" b="1" dirty="0">
                <a:solidFill>
                  <a:srgbClr val="7030A0"/>
                </a:solidFill>
              </a:rPr>
              <a:t>c</a:t>
            </a:r>
          </a:p>
        </p:txBody>
      </p:sp>
      <p:cxnSp>
        <p:nvCxnSpPr>
          <p:cNvPr id="51" name="Straight Connector 50">
            <a:extLst>
              <a:ext uri="{FF2B5EF4-FFF2-40B4-BE49-F238E27FC236}">
                <a16:creationId xmlns:a16="http://schemas.microsoft.com/office/drawing/2014/main" id="{CF61E6F0-1B59-4F70-A57C-8AC2F03713E3}"/>
              </a:ext>
            </a:extLst>
          </p:cNvPr>
          <p:cNvCxnSpPr>
            <a:cxnSpLocks/>
          </p:cNvCxnSpPr>
          <p:nvPr/>
        </p:nvCxnSpPr>
        <p:spPr>
          <a:xfrm flipV="1">
            <a:off x="5785119" y="4033490"/>
            <a:ext cx="0" cy="1620789"/>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42414DE-9522-475C-B3D5-614712F21DDD}"/>
              </a:ext>
            </a:extLst>
          </p:cNvPr>
          <p:cNvSpPr txBox="1"/>
          <p:nvPr/>
        </p:nvSpPr>
        <p:spPr>
          <a:xfrm>
            <a:off x="5348469" y="4316663"/>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y</a:t>
            </a:r>
          </a:p>
        </p:txBody>
      </p:sp>
      <p:cxnSp>
        <p:nvCxnSpPr>
          <p:cNvPr id="53" name="Straight Connector 52">
            <a:extLst>
              <a:ext uri="{FF2B5EF4-FFF2-40B4-BE49-F238E27FC236}">
                <a16:creationId xmlns:a16="http://schemas.microsoft.com/office/drawing/2014/main" id="{E3836643-F7FF-4CF6-87FA-9C06B2188B09}"/>
              </a:ext>
            </a:extLst>
          </p:cNvPr>
          <p:cNvCxnSpPr>
            <a:cxnSpLocks/>
          </p:cNvCxnSpPr>
          <p:nvPr/>
        </p:nvCxnSpPr>
        <p:spPr>
          <a:xfrm>
            <a:off x="5826213" y="5758385"/>
            <a:ext cx="947384"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23013563-332C-43A2-B66F-DF759F117413}"/>
              </a:ext>
            </a:extLst>
          </p:cNvPr>
          <p:cNvSpPr txBox="1"/>
          <p:nvPr/>
        </p:nvSpPr>
        <p:spPr>
          <a:xfrm>
            <a:off x="6087338" y="5684995"/>
            <a:ext cx="654593" cy="461665"/>
          </a:xfrm>
          <a:prstGeom prst="rect">
            <a:avLst/>
          </a:prstGeom>
          <a:noFill/>
        </p:spPr>
        <p:txBody>
          <a:bodyPr wrap="square" rtlCol="0">
            <a:spAutoFit/>
          </a:bodyPr>
          <a:lstStyle/>
          <a:p>
            <a:r>
              <a:rPr lang="en-US" sz="2400" dirty="0">
                <a:solidFill>
                  <a:srgbClr val="7030A0"/>
                </a:solidFill>
              </a:rPr>
              <a:t>c</a:t>
            </a:r>
            <a:r>
              <a:rPr lang="en-US" sz="2400" baseline="-25000" dirty="0">
                <a:solidFill>
                  <a:srgbClr val="7030A0"/>
                </a:solidFill>
              </a:rPr>
              <a:t>x</a:t>
            </a:r>
          </a:p>
        </p:txBody>
      </p:sp>
    </p:spTree>
    <p:extLst>
      <p:ext uri="{BB962C8B-B14F-4D97-AF65-F5344CB8AC3E}">
        <p14:creationId xmlns:p14="http://schemas.microsoft.com/office/powerpoint/2010/main" val="207485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4154FB-30A0-4A49-BB50-B096E41C70D9}"/>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Addition - Analytical</a:t>
            </a:r>
          </a:p>
        </p:txBody>
      </p:sp>
      <p:sp>
        <p:nvSpPr>
          <p:cNvPr id="3" name="TextBox 2">
            <a:extLst>
              <a:ext uri="{FF2B5EF4-FFF2-40B4-BE49-F238E27FC236}">
                <a16:creationId xmlns:a16="http://schemas.microsoft.com/office/drawing/2014/main" id="{64257365-2836-49FA-A539-C73B949EA742}"/>
              </a:ext>
            </a:extLst>
          </p:cNvPr>
          <p:cNvSpPr txBox="1"/>
          <p:nvPr/>
        </p:nvSpPr>
        <p:spPr>
          <a:xfrm>
            <a:off x="1336431" y="1092964"/>
            <a:ext cx="9256542" cy="830997"/>
          </a:xfrm>
          <a:prstGeom prst="rect">
            <a:avLst/>
          </a:prstGeom>
          <a:noFill/>
        </p:spPr>
        <p:txBody>
          <a:bodyPr wrap="square" rtlCol="0">
            <a:spAutoFit/>
          </a:bodyPr>
          <a:lstStyle/>
          <a:p>
            <a:r>
              <a:rPr lang="en-US" sz="2400" dirty="0"/>
              <a:t>The total length of the equivalent </a:t>
            </a:r>
            <a:r>
              <a:rPr lang="en-US" sz="2400" u="sng" dirty="0"/>
              <a:t>displacemen</a:t>
            </a:r>
            <a:r>
              <a:rPr lang="en-US" sz="2400" dirty="0"/>
              <a:t>t vector is calculated as follows:</a:t>
            </a:r>
          </a:p>
        </p:txBody>
      </p:sp>
      <p:sp>
        <p:nvSpPr>
          <p:cNvPr id="5" name="TextBox 4">
            <a:extLst>
              <a:ext uri="{FF2B5EF4-FFF2-40B4-BE49-F238E27FC236}">
                <a16:creationId xmlns:a16="http://schemas.microsoft.com/office/drawing/2014/main" id="{9C9659D9-7733-4B1F-8603-25BD51DCE73C}"/>
              </a:ext>
            </a:extLst>
          </p:cNvPr>
          <p:cNvSpPr txBox="1"/>
          <p:nvPr/>
        </p:nvSpPr>
        <p:spPr>
          <a:xfrm>
            <a:off x="1702186" y="2225708"/>
            <a:ext cx="2785407" cy="461665"/>
          </a:xfrm>
          <a:prstGeom prst="rect">
            <a:avLst/>
          </a:prstGeom>
          <a:noFill/>
        </p:spPr>
        <p:txBody>
          <a:bodyPr wrap="square" rtlCol="0">
            <a:spAutoFit/>
          </a:bodyPr>
          <a:lstStyle/>
          <a:p>
            <a:r>
              <a:rPr lang="en-US" sz="2400" dirty="0"/>
              <a:t>   c  =         c</a:t>
            </a:r>
            <a:r>
              <a:rPr lang="en-US" sz="2400" baseline="-25000" dirty="0"/>
              <a:t>x</a:t>
            </a:r>
            <a:r>
              <a:rPr lang="en-US" sz="2400" baseline="30000" dirty="0"/>
              <a:t>2</a:t>
            </a:r>
            <a:r>
              <a:rPr lang="en-US" sz="2400" dirty="0"/>
              <a:t>  + c</a:t>
            </a:r>
            <a:r>
              <a:rPr lang="en-US" sz="2400" baseline="-25000" dirty="0"/>
              <a:t>y</a:t>
            </a:r>
            <a:r>
              <a:rPr lang="en-US" sz="2400" baseline="30000" dirty="0"/>
              <a:t>2</a:t>
            </a:r>
            <a:endParaRPr lang="en-US" sz="2400" dirty="0"/>
          </a:p>
        </p:txBody>
      </p:sp>
      <p:grpSp>
        <p:nvGrpSpPr>
          <p:cNvPr id="6" name="Group 5">
            <a:extLst>
              <a:ext uri="{FF2B5EF4-FFF2-40B4-BE49-F238E27FC236}">
                <a16:creationId xmlns:a16="http://schemas.microsoft.com/office/drawing/2014/main" id="{B9FE7B1A-63EE-4339-A831-CD2DFDC0568B}"/>
              </a:ext>
            </a:extLst>
          </p:cNvPr>
          <p:cNvGrpSpPr/>
          <p:nvPr/>
        </p:nvGrpSpPr>
        <p:grpSpPr>
          <a:xfrm>
            <a:off x="2649415" y="2168681"/>
            <a:ext cx="1627164" cy="589109"/>
            <a:chOff x="6067866" y="3595254"/>
            <a:chExt cx="1627164" cy="461888"/>
          </a:xfrm>
        </p:grpSpPr>
        <p:cxnSp>
          <p:nvCxnSpPr>
            <p:cNvPr id="7" name="Straight Connector 6">
              <a:extLst>
                <a:ext uri="{FF2B5EF4-FFF2-40B4-BE49-F238E27FC236}">
                  <a16:creationId xmlns:a16="http://schemas.microsoft.com/office/drawing/2014/main" id="{12416F54-E8C7-4369-9DBC-9BC99BD98A7A}"/>
                </a:ext>
              </a:extLst>
            </p:cNvPr>
            <p:cNvCxnSpPr>
              <a:cxnSpLocks/>
            </p:cNvCxnSpPr>
            <p:nvPr/>
          </p:nvCxnSpPr>
          <p:spPr>
            <a:xfrm>
              <a:off x="6386733" y="3595254"/>
              <a:ext cx="130829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1C0933A-CFC4-497D-BE09-4AB3408A5912}"/>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73A523A-D775-4940-A05F-58897CD2DF46}"/>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C68282D0-344F-4128-A69B-9D8D17C9F7A3}"/>
              </a:ext>
            </a:extLst>
          </p:cNvPr>
          <p:cNvSpPr txBox="1"/>
          <p:nvPr/>
        </p:nvSpPr>
        <p:spPr>
          <a:xfrm>
            <a:off x="1704534" y="3200141"/>
            <a:ext cx="4865078" cy="461665"/>
          </a:xfrm>
          <a:prstGeom prst="rect">
            <a:avLst/>
          </a:prstGeom>
          <a:noFill/>
        </p:spPr>
        <p:txBody>
          <a:bodyPr wrap="square" rtlCol="0">
            <a:spAutoFit/>
          </a:bodyPr>
          <a:lstStyle/>
          <a:p>
            <a:r>
              <a:rPr lang="en-US" sz="2400" dirty="0"/>
              <a:t>   c  =         (- 84.7 mi )</a:t>
            </a:r>
            <a:r>
              <a:rPr lang="en-US" sz="2400" baseline="30000" dirty="0"/>
              <a:t>2</a:t>
            </a:r>
            <a:r>
              <a:rPr lang="en-US" sz="2400" dirty="0"/>
              <a:t>  + (110.4 mi)</a:t>
            </a:r>
            <a:r>
              <a:rPr lang="en-US" sz="2400" baseline="30000" dirty="0"/>
              <a:t>2</a:t>
            </a:r>
            <a:endParaRPr lang="en-US" sz="2400" dirty="0"/>
          </a:p>
        </p:txBody>
      </p:sp>
      <p:grpSp>
        <p:nvGrpSpPr>
          <p:cNvPr id="11" name="Group 10">
            <a:extLst>
              <a:ext uri="{FF2B5EF4-FFF2-40B4-BE49-F238E27FC236}">
                <a16:creationId xmlns:a16="http://schemas.microsoft.com/office/drawing/2014/main" id="{4407BAE8-81C5-4A49-9890-3CC127258C51}"/>
              </a:ext>
            </a:extLst>
          </p:cNvPr>
          <p:cNvGrpSpPr/>
          <p:nvPr/>
        </p:nvGrpSpPr>
        <p:grpSpPr>
          <a:xfrm>
            <a:off x="2651763" y="3141174"/>
            <a:ext cx="4114797" cy="591046"/>
            <a:chOff x="6067866" y="3593735"/>
            <a:chExt cx="4114797" cy="463407"/>
          </a:xfrm>
        </p:grpSpPr>
        <p:cxnSp>
          <p:nvCxnSpPr>
            <p:cNvPr id="12" name="Straight Connector 11">
              <a:extLst>
                <a:ext uri="{FF2B5EF4-FFF2-40B4-BE49-F238E27FC236}">
                  <a16:creationId xmlns:a16="http://schemas.microsoft.com/office/drawing/2014/main" id="{B3C48089-9594-4F30-856F-295071B233B1}"/>
                </a:ext>
              </a:extLst>
            </p:cNvPr>
            <p:cNvCxnSpPr>
              <a:cxnSpLocks/>
            </p:cNvCxnSpPr>
            <p:nvPr/>
          </p:nvCxnSpPr>
          <p:spPr>
            <a:xfrm flipV="1">
              <a:off x="6386733" y="3593735"/>
              <a:ext cx="3795930" cy="15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13553E2-4796-4EAA-96C7-F3672E5C049C}"/>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D3995EB-38DB-4F7E-8B4D-1913F4401A59}"/>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52624F7E-9759-4780-9141-DAB200233C98}"/>
              </a:ext>
            </a:extLst>
          </p:cNvPr>
          <p:cNvGrpSpPr/>
          <p:nvPr/>
        </p:nvGrpSpPr>
        <p:grpSpPr>
          <a:xfrm>
            <a:off x="2651763" y="4152702"/>
            <a:ext cx="4114797" cy="589109"/>
            <a:chOff x="6067866" y="3595254"/>
            <a:chExt cx="4114797" cy="461888"/>
          </a:xfrm>
        </p:grpSpPr>
        <p:cxnSp>
          <p:nvCxnSpPr>
            <p:cNvPr id="17" name="Straight Connector 16">
              <a:extLst>
                <a:ext uri="{FF2B5EF4-FFF2-40B4-BE49-F238E27FC236}">
                  <a16:creationId xmlns:a16="http://schemas.microsoft.com/office/drawing/2014/main" id="{62FF9EE6-04B9-45DA-B122-97CF8577F29E}"/>
                </a:ext>
              </a:extLst>
            </p:cNvPr>
            <p:cNvCxnSpPr>
              <a:cxnSpLocks/>
            </p:cNvCxnSpPr>
            <p:nvPr/>
          </p:nvCxnSpPr>
          <p:spPr>
            <a:xfrm>
              <a:off x="6386733" y="3595254"/>
              <a:ext cx="379593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1A2C84-6F12-4330-9675-3DA9B30DA88D}"/>
                </a:ext>
              </a:extLst>
            </p:cNvPr>
            <p:cNvCxnSpPr>
              <a:cxnSpLocks/>
            </p:cNvCxnSpPr>
            <p:nvPr/>
          </p:nvCxnSpPr>
          <p:spPr>
            <a:xfrm>
              <a:off x="6067866" y="3793423"/>
              <a:ext cx="152400" cy="2637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5EF34DF-06CC-4B21-B930-CBBF59AB5391}"/>
                </a:ext>
              </a:extLst>
            </p:cNvPr>
            <p:cNvCxnSpPr>
              <a:cxnSpLocks/>
            </p:cNvCxnSpPr>
            <p:nvPr/>
          </p:nvCxnSpPr>
          <p:spPr>
            <a:xfrm flipV="1">
              <a:off x="6209715" y="3595255"/>
              <a:ext cx="191086" cy="4513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D371104-9BB3-4C83-9F73-066DDBF6F414}"/>
              </a:ext>
            </a:extLst>
          </p:cNvPr>
          <p:cNvSpPr txBox="1"/>
          <p:nvPr/>
        </p:nvSpPr>
        <p:spPr>
          <a:xfrm>
            <a:off x="1704534" y="4237942"/>
            <a:ext cx="5399651" cy="461665"/>
          </a:xfrm>
          <a:prstGeom prst="rect">
            <a:avLst/>
          </a:prstGeom>
          <a:noFill/>
        </p:spPr>
        <p:txBody>
          <a:bodyPr wrap="square" rtlCol="0">
            <a:spAutoFit/>
          </a:bodyPr>
          <a:lstStyle/>
          <a:p>
            <a:r>
              <a:rPr lang="en-US" sz="2400" dirty="0"/>
              <a:t>   c  =          7,174.1 mi </a:t>
            </a:r>
            <a:r>
              <a:rPr lang="en-US" sz="2400" baseline="30000" dirty="0"/>
              <a:t>2</a:t>
            </a:r>
            <a:r>
              <a:rPr lang="en-US" sz="2400" dirty="0"/>
              <a:t>  +  12,188.2 mi </a:t>
            </a:r>
            <a:r>
              <a:rPr lang="en-US" sz="2400" baseline="30000" dirty="0"/>
              <a:t>2</a:t>
            </a:r>
            <a:endParaRPr lang="en-US" sz="2400" dirty="0"/>
          </a:p>
        </p:txBody>
      </p:sp>
      <p:sp>
        <p:nvSpPr>
          <p:cNvPr id="21" name="TextBox 20">
            <a:extLst>
              <a:ext uri="{FF2B5EF4-FFF2-40B4-BE49-F238E27FC236}">
                <a16:creationId xmlns:a16="http://schemas.microsoft.com/office/drawing/2014/main" id="{B2D9E02E-AEFE-40F9-B892-412BDBFA3B32}"/>
              </a:ext>
            </a:extLst>
          </p:cNvPr>
          <p:cNvSpPr txBox="1"/>
          <p:nvPr/>
        </p:nvSpPr>
        <p:spPr>
          <a:xfrm>
            <a:off x="1704534" y="5073724"/>
            <a:ext cx="5165189" cy="461665"/>
          </a:xfrm>
          <a:prstGeom prst="rect">
            <a:avLst/>
          </a:prstGeom>
          <a:noFill/>
        </p:spPr>
        <p:txBody>
          <a:bodyPr wrap="square" rtlCol="0">
            <a:spAutoFit/>
          </a:bodyPr>
          <a:lstStyle/>
          <a:p>
            <a:r>
              <a:rPr lang="en-US" sz="2400" dirty="0"/>
              <a:t>   c  =      139.1 mi</a:t>
            </a:r>
          </a:p>
        </p:txBody>
      </p:sp>
      <p:sp>
        <p:nvSpPr>
          <p:cNvPr id="4" name="Slide Number Placeholder 3">
            <a:extLst>
              <a:ext uri="{FF2B5EF4-FFF2-40B4-BE49-F238E27FC236}">
                <a16:creationId xmlns:a16="http://schemas.microsoft.com/office/drawing/2014/main" id="{89AC3F21-0FB4-4D8D-ABB1-8828A58698D6}"/>
              </a:ext>
            </a:extLst>
          </p:cNvPr>
          <p:cNvSpPr>
            <a:spLocks noGrp="1"/>
          </p:cNvSpPr>
          <p:nvPr>
            <p:ph type="sldNum" sz="quarter" idx="12"/>
          </p:nvPr>
        </p:nvSpPr>
        <p:spPr/>
        <p:txBody>
          <a:bodyPr/>
          <a:lstStyle/>
          <a:p>
            <a:fld id="{2ABD293D-5FC3-490B-AAA5-62A0FFBD4BDC}" type="slidenum">
              <a:rPr lang="en-US" smtClean="0"/>
              <a:t>24</a:t>
            </a:fld>
            <a:endParaRPr lang="en-US"/>
          </a:p>
        </p:txBody>
      </p:sp>
      <p:grpSp>
        <p:nvGrpSpPr>
          <p:cNvPr id="15" name="Group 14">
            <a:extLst>
              <a:ext uri="{FF2B5EF4-FFF2-40B4-BE49-F238E27FC236}">
                <a16:creationId xmlns:a16="http://schemas.microsoft.com/office/drawing/2014/main" id="{833E4D1C-8EE9-4E7D-B98B-2721284CC0AB}"/>
              </a:ext>
            </a:extLst>
          </p:cNvPr>
          <p:cNvGrpSpPr/>
          <p:nvPr/>
        </p:nvGrpSpPr>
        <p:grpSpPr>
          <a:xfrm>
            <a:off x="7623398" y="2421433"/>
            <a:ext cx="3719074" cy="2898059"/>
            <a:chOff x="7623398" y="2421433"/>
            <a:chExt cx="3719074" cy="2898059"/>
          </a:xfrm>
        </p:grpSpPr>
        <p:cxnSp>
          <p:nvCxnSpPr>
            <p:cNvPr id="64" name="Straight Connector 63">
              <a:extLst>
                <a:ext uri="{FF2B5EF4-FFF2-40B4-BE49-F238E27FC236}">
                  <a16:creationId xmlns:a16="http://schemas.microsoft.com/office/drawing/2014/main" id="{3CA38736-FDCC-4645-A718-C01B15BB2B57}"/>
                </a:ext>
              </a:extLst>
            </p:cNvPr>
            <p:cNvCxnSpPr/>
            <p:nvPr/>
          </p:nvCxnSpPr>
          <p:spPr>
            <a:xfrm>
              <a:off x="10221439" y="2421433"/>
              <a:ext cx="0" cy="251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AD8D814-37D7-458C-82FD-593B2D8661BF}"/>
                </a:ext>
              </a:extLst>
            </p:cNvPr>
            <p:cNvCxnSpPr>
              <a:cxnSpLocks/>
            </p:cNvCxnSpPr>
            <p:nvPr/>
          </p:nvCxnSpPr>
          <p:spPr>
            <a:xfrm flipH="1">
              <a:off x="7623398" y="4941144"/>
              <a:ext cx="3719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1CCFE0A-CC43-49D9-9115-1A1002F81A6E}"/>
                </a:ext>
              </a:extLst>
            </p:cNvPr>
            <p:cNvCxnSpPr>
              <a:cxnSpLocks/>
            </p:cNvCxnSpPr>
            <p:nvPr/>
          </p:nvCxnSpPr>
          <p:spPr>
            <a:xfrm flipH="1" flipV="1">
              <a:off x="7949422" y="3772547"/>
              <a:ext cx="2274157" cy="1169748"/>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EC6F1899-BE42-438B-B015-44780917FADC}"/>
                </a:ext>
              </a:extLst>
            </p:cNvPr>
            <p:cNvCxnSpPr>
              <a:cxnSpLocks/>
            </p:cNvCxnSpPr>
            <p:nvPr/>
          </p:nvCxnSpPr>
          <p:spPr>
            <a:xfrm flipV="1">
              <a:off x="7990163" y="3264594"/>
              <a:ext cx="1299698" cy="444833"/>
            </a:xfrm>
            <a:prstGeom prst="straightConnector1">
              <a:avLst/>
            </a:prstGeom>
            <a:ln w="571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95233996-BE9D-419C-9503-F191AF005BEA}"/>
                </a:ext>
              </a:extLst>
            </p:cNvPr>
            <p:cNvCxnSpPr>
              <a:cxnSpLocks/>
            </p:cNvCxnSpPr>
            <p:nvPr/>
          </p:nvCxnSpPr>
          <p:spPr>
            <a:xfrm flipH="1" flipV="1">
              <a:off x="9213149" y="3310775"/>
              <a:ext cx="1034634" cy="1563908"/>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F3B61E6-2CA2-4F43-9713-ED0B077DC87B}"/>
                </a:ext>
              </a:extLst>
            </p:cNvPr>
            <p:cNvSpPr txBox="1"/>
            <p:nvPr/>
          </p:nvSpPr>
          <p:spPr>
            <a:xfrm>
              <a:off x="9748359" y="3725790"/>
              <a:ext cx="488886" cy="461665"/>
            </a:xfrm>
            <a:prstGeom prst="rect">
              <a:avLst/>
            </a:prstGeom>
            <a:noFill/>
          </p:spPr>
          <p:txBody>
            <a:bodyPr wrap="square" rtlCol="0">
              <a:spAutoFit/>
            </a:bodyPr>
            <a:lstStyle/>
            <a:p>
              <a:r>
                <a:rPr lang="en-US" sz="2400" b="1" dirty="0">
                  <a:solidFill>
                    <a:srgbClr val="7030A0"/>
                  </a:solidFill>
                </a:rPr>
                <a:t>c</a:t>
              </a:r>
            </a:p>
          </p:txBody>
        </p:sp>
        <p:cxnSp>
          <p:nvCxnSpPr>
            <p:cNvPr id="70" name="Straight Connector 69">
              <a:extLst>
                <a:ext uri="{FF2B5EF4-FFF2-40B4-BE49-F238E27FC236}">
                  <a16:creationId xmlns:a16="http://schemas.microsoft.com/office/drawing/2014/main" id="{28584061-45E6-42D1-9FD8-E6758AE2B8AB}"/>
                </a:ext>
              </a:extLst>
            </p:cNvPr>
            <p:cNvCxnSpPr>
              <a:cxnSpLocks/>
            </p:cNvCxnSpPr>
            <p:nvPr/>
          </p:nvCxnSpPr>
          <p:spPr>
            <a:xfrm flipV="1">
              <a:off x="9172055" y="3329433"/>
              <a:ext cx="0" cy="1620789"/>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AE3FC2C-B124-47E6-9AF9-22089F80E127}"/>
                </a:ext>
              </a:extLst>
            </p:cNvPr>
            <p:cNvSpPr txBox="1"/>
            <p:nvPr/>
          </p:nvSpPr>
          <p:spPr>
            <a:xfrm rot="16200000">
              <a:off x="8304217" y="3789426"/>
              <a:ext cx="1202887" cy="338554"/>
            </a:xfrm>
            <a:prstGeom prst="rect">
              <a:avLst/>
            </a:prstGeom>
            <a:noFill/>
          </p:spPr>
          <p:txBody>
            <a:bodyPr wrap="square" rtlCol="0">
              <a:spAutoFit/>
            </a:bodyPr>
            <a:lstStyle/>
            <a:p>
              <a:r>
                <a:rPr lang="en-US" sz="2400" baseline="-25000" dirty="0">
                  <a:solidFill>
                    <a:srgbClr val="7030A0"/>
                  </a:solidFill>
                </a:rPr>
                <a:t>110.4 mi</a:t>
              </a:r>
            </a:p>
          </p:txBody>
        </p:sp>
        <p:cxnSp>
          <p:nvCxnSpPr>
            <p:cNvPr id="72" name="Straight Connector 71">
              <a:extLst>
                <a:ext uri="{FF2B5EF4-FFF2-40B4-BE49-F238E27FC236}">
                  <a16:creationId xmlns:a16="http://schemas.microsoft.com/office/drawing/2014/main" id="{1B5FB1A9-140E-4734-AFF4-B0DE8170C396}"/>
                </a:ext>
              </a:extLst>
            </p:cNvPr>
            <p:cNvCxnSpPr>
              <a:cxnSpLocks/>
            </p:cNvCxnSpPr>
            <p:nvPr/>
          </p:nvCxnSpPr>
          <p:spPr>
            <a:xfrm>
              <a:off x="9213149" y="5054328"/>
              <a:ext cx="947384" cy="0"/>
            </a:xfrm>
            <a:prstGeom prst="line">
              <a:avLst/>
            </a:prstGeom>
            <a:ln w="28575">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54D01879-2A41-4D63-9BB0-40EBA7C5CC6D}"/>
                </a:ext>
              </a:extLst>
            </p:cNvPr>
            <p:cNvSpPr txBox="1"/>
            <p:nvPr/>
          </p:nvSpPr>
          <p:spPr>
            <a:xfrm>
              <a:off x="9172056" y="4980938"/>
              <a:ext cx="956812" cy="338554"/>
            </a:xfrm>
            <a:prstGeom prst="rect">
              <a:avLst/>
            </a:prstGeom>
            <a:noFill/>
          </p:spPr>
          <p:txBody>
            <a:bodyPr wrap="square" rtlCol="0">
              <a:spAutoFit/>
            </a:bodyPr>
            <a:lstStyle/>
            <a:p>
              <a:r>
                <a:rPr lang="en-US" sz="2400" baseline="-25000" dirty="0">
                  <a:solidFill>
                    <a:srgbClr val="7030A0"/>
                  </a:solidFill>
                </a:rPr>
                <a:t>-84.7 mi</a:t>
              </a:r>
            </a:p>
          </p:txBody>
        </p:sp>
      </p:grpSp>
      <p:sp>
        <p:nvSpPr>
          <p:cNvPr id="74" name="TextBox 73">
            <a:extLst>
              <a:ext uri="{FF2B5EF4-FFF2-40B4-BE49-F238E27FC236}">
                <a16:creationId xmlns:a16="http://schemas.microsoft.com/office/drawing/2014/main" id="{3FBBD455-372D-4855-94FB-2B750B03776A}"/>
              </a:ext>
            </a:extLst>
          </p:cNvPr>
          <p:cNvSpPr txBox="1"/>
          <p:nvPr/>
        </p:nvSpPr>
        <p:spPr>
          <a:xfrm rot="3264729">
            <a:off x="9097643" y="4098651"/>
            <a:ext cx="1280033" cy="400110"/>
          </a:xfrm>
          <a:prstGeom prst="rect">
            <a:avLst/>
          </a:prstGeom>
          <a:noFill/>
        </p:spPr>
        <p:txBody>
          <a:bodyPr wrap="square" rtlCol="0">
            <a:spAutoFit/>
          </a:bodyPr>
          <a:lstStyle/>
          <a:p>
            <a:r>
              <a:rPr lang="en-US" sz="2000" b="1" dirty="0"/>
              <a:t>139.1 mi</a:t>
            </a:r>
          </a:p>
        </p:txBody>
      </p:sp>
    </p:spTree>
    <p:extLst>
      <p:ext uri="{BB962C8B-B14F-4D97-AF65-F5344CB8AC3E}">
        <p14:creationId xmlns:p14="http://schemas.microsoft.com/office/powerpoint/2010/main" val="56358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3D71783-B8EB-4929-B4F2-769B9D180D23}"/>
              </a:ext>
            </a:extLst>
          </p:cNvPr>
          <p:cNvSpPr txBox="1"/>
          <p:nvPr/>
        </p:nvSpPr>
        <p:spPr>
          <a:xfrm>
            <a:off x="3409070" y="256251"/>
            <a:ext cx="5373859" cy="584775"/>
          </a:xfrm>
          <a:prstGeom prst="rect">
            <a:avLst/>
          </a:prstGeom>
          <a:noFill/>
        </p:spPr>
        <p:txBody>
          <a:bodyPr wrap="square" rtlCol="0">
            <a:spAutoFit/>
          </a:bodyPr>
          <a:lstStyle/>
          <a:p>
            <a:pPr algn="ctr"/>
            <a:r>
              <a:rPr lang="en-US" sz="3200" dirty="0">
                <a:solidFill>
                  <a:srgbClr val="FF0000"/>
                </a:solidFill>
              </a:rPr>
              <a:t>Vector Multiplication</a:t>
            </a:r>
          </a:p>
        </p:txBody>
      </p:sp>
      <p:sp>
        <p:nvSpPr>
          <p:cNvPr id="2" name="TextBox 1">
            <a:extLst>
              <a:ext uri="{FF2B5EF4-FFF2-40B4-BE49-F238E27FC236}">
                <a16:creationId xmlns:a16="http://schemas.microsoft.com/office/drawing/2014/main" id="{0E18511D-4761-4B91-8752-32E2CC27E481}"/>
              </a:ext>
            </a:extLst>
          </p:cNvPr>
          <p:cNvSpPr txBox="1"/>
          <p:nvPr/>
        </p:nvSpPr>
        <p:spPr>
          <a:xfrm>
            <a:off x="1097280" y="1252025"/>
            <a:ext cx="9383151" cy="830997"/>
          </a:xfrm>
          <a:prstGeom prst="rect">
            <a:avLst/>
          </a:prstGeom>
          <a:noFill/>
        </p:spPr>
        <p:txBody>
          <a:bodyPr wrap="square" rtlCol="0">
            <a:spAutoFit/>
          </a:bodyPr>
          <a:lstStyle/>
          <a:p>
            <a:r>
              <a:rPr lang="en-US" sz="2400" dirty="0"/>
              <a:t>Since vectors have direction and magnitude, vector multiplication cannot follow the same rules as scalar multiplication. </a:t>
            </a:r>
          </a:p>
        </p:txBody>
      </p:sp>
      <p:sp>
        <p:nvSpPr>
          <p:cNvPr id="5" name="TextBox 4">
            <a:extLst>
              <a:ext uri="{FF2B5EF4-FFF2-40B4-BE49-F238E27FC236}">
                <a16:creationId xmlns:a16="http://schemas.microsoft.com/office/drawing/2014/main" id="{F18BDFB7-820E-46AE-ABF9-9A817F2F7D3C}"/>
              </a:ext>
            </a:extLst>
          </p:cNvPr>
          <p:cNvSpPr txBox="1"/>
          <p:nvPr/>
        </p:nvSpPr>
        <p:spPr>
          <a:xfrm>
            <a:off x="1097279" y="2276622"/>
            <a:ext cx="9383151" cy="830997"/>
          </a:xfrm>
          <a:prstGeom prst="rect">
            <a:avLst/>
          </a:prstGeom>
          <a:noFill/>
        </p:spPr>
        <p:txBody>
          <a:bodyPr wrap="square" rtlCol="0">
            <a:spAutoFit/>
          </a:bodyPr>
          <a:lstStyle/>
          <a:p>
            <a:r>
              <a:rPr lang="en-US" sz="2400" dirty="0"/>
              <a:t>There are three multiplication operations that can be associated with vectors:</a:t>
            </a:r>
          </a:p>
        </p:txBody>
      </p:sp>
      <p:sp>
        <p:nvSpPr>
          <p:cNvPr id="6" name="TextBox 5">
            <a:extLst>
              <a:ext uri="{FF2B5EF4-FFF2-40B4-BE49-F238E27FC236}">
                <a16:creationId xmlns:a16="http://schemas.microsoft.com/office/drawing/2014/main" id="{2F023411-6831-43D9-AE33-0F4D0D8A3336}"/>
              </a:ext>
            </a:extLst>
          </p:cNvPr>
          <p:cNvSpPr txBox="1"/>
          <p:nvPr/>
        </p:nvSpPr>
        <p:spPr>
          <a:xfrm>
            <a:off x="1505242" y="3334883"/>
            <a:ext cx="9383151" cy="461665"/>
          </a:xfrm>
          <a:prstGeom prst="rect">
            <a:avLst/>
          </a:prstGeom>
          <a:noFill/>
        </p:spPr>
        <p:txBody>
          <a:bodyPr wrap="square" rtlCol="0">
            <a:spAutoFit/>
          </a:bodyPr>
          <a:lstStyle/>
          <a:p>
            <a:pPr marL="457200" indent="-457200">
              <a:buAutoNum type="arabicPeriod"/>
            </a:pPr>
            <a:r>
              <a:rPr lang="en-US" sz="2400" dirty="0"/>
              <a:t>Multiplication of a vector by a scalar </a:t>
            </a:r>
          </a:p>
        </p:txBody>
      </p:sp>
      <p:sp>
        <p:nvSpPr>
          <p:cNvPr id="7" name="TextBox 6">
            <a:extLst>
              <a:ext uri="{FF2B5EF4-FFF2-40B4-BE49-F238E27FC236}">
                <a16:creationId xmlns:a16="http://schemas.microsoft.com/office/drawing/2014/main" id="{0B2F1339-5739-4E74-BA62-7965F4E9AF10}"/>
              </a:ext>
            </a:extLst>
          </p:cNvPr>
          <p:cNvSpPr txBox="1"/>
          <p:nvPr/>
        </p:nvSpPr>
        <p:spPr>
          <a:xfrm>
            <a:off x="1505242" y="3869064"/>
            <a:ext cx="9383151" cy="830997"/>
          </a:xfrm>
          <a:prstGeom prst="rect">
            <a:avLst/>
          </a:prstGeom>
          <a:noFill/>
        </p:spPr>
        <p:txBody>
          <a:bodyPr wrap="square" rtlCol="0">
            <a:spAutoFit/>
          </a:bodyPr>
          <a:lstStyle/>
          <a:p>
            <a:pPr marL="457200" indent="-457200">
              <a:buFont typeface="+mj-lt"/>
              <a:buAutoNum type="arabicPeriod" startAt="2"/>
            </a:pPr>
            <a:r>
              <a:rPr lang="en-US" sz="2400" dirty="0"/>
              <a:t>Multiplication of two vectors in such a way that the outcome is a scalar </a:t>
            </a:r>
          </a:p>
        </p:txBody>
      </p:sp>
      <p:sp>
        <p:nvSpPr>
          <p:cNvPr id="9" name="TextBox 8">
            <a:extLst>
              <a:ext uri="{FF2B5EF4-FFF2-40B4-BE49-F238E27FC236}">
                <a16:creationId xmlns:a16="http://schemas.microsoft.com/office/drawing/2014/main" id="{5061A701-3BA0-4658-9529-98F860FAFFFF}"/>
              </a:ext>
            </a:extLst>
          </p:cNvPr>
          <p:cNvSpPr txBox="1"/>
          <p:nvPr/>
        </p:nvSpPr>
        <p:spPr>
          <a:xfrm>
            <a:off x="1505242" y="4712741"/>
            <a:ext cx="9383151" cy="830997"/>
          </a:xfrm>
          <a:prstGeom prst="rect">
            <a:avLst/>
          </a:prstGeom>
          <a:noFill/>
        </p:spPr>
        <p:txBody>
          <a:bodyPr wrap="square" rtlCol="0">
            <a:spAutoFit/>
          </a:bodyPr>
          <a:lstStyle/>
          <a:p>
            <a:pPr marL="457200" indent="-457200">
              <a:buFont typeface="+mj-lt"/>
              <a:buAutoNum type="arabicPeriod" startAt="3"/>
            </a:pPr>
            <a:r>
              <a:rPr lang="en-US" sz="2400" dirty="0"/>
              <a:t>Multiplication of two vectors in such a way that the outcome is another vector </a:t>
            </a:r>
          </a:p>
        </p:txBody>
      </p:sp>
      <p:sp>
        <p:nvSpPr>
          <p:cNvPr id="3" name="Slide Number Placeholder 2">
            <a:extLst>
              <a:ext uri="{FF2B5EF4-FFF2-40B4-BE49-F238E27FC236}">
                <a16:creationId xmlns:a16="http://schemas.microsoft.com/office/drawing/2014/main" id="{ACA4B2BA-3FF1-4DE9-B80B-A34FB5A629E1}"/>
              </a:ext>
            </a:extLst>
          </p:cNvPr>
          <p:cNvSpPr>
            <a:spLocks noGrp="1"/>
          </p:cNvSpPr>
          <p:nvPr>
            <p:ph type="sldNum" sz="quarter" idx="12"/>
          </p:nvPr>
        </p:nvSpPr>
        <p:spPr/>
        <p:txBody>
          <a:bodyPr/>
          <a:lstStyle/>
          <a:p>
            <a:fld id="{2ABD293D-5FC3-490B-AAA5-62A0FFBD4BDC}" type="slidenum">
              <a:rPr lang="en-US" smtClean="0"/>
              <a:t>25</a:t>
            </a:fld>
            <a:endParaRPr lang="en-US"/>
          </a:p>
        </p:txBody>
      </p:sp>
    </p:spTree>
    <p:extLst>
      <p:ext uri="{BB962C8B-B14F-4D97-AF65-F5344CB8AC3E}">
        <p14:creationId xmlns:p14="http://schemas.microsoft.com/office/powerpoint/2010/main" val="107396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20DD42-31D9-4BD1-9F5B-34B83C65E230}"/>
              </a:ext>
            </a:extLst>
          </p:cNvPr>
          <p:cNvSpPr>
            <a:spLocks noGrp="1"/>
          </p:cNvSpPr>
          <p:nvPr>
            <p:ph type="sldNum" sz="quarter" idx="12"/>
          </p:nvPr>
        </p:nvSpPr>
        <p:spPr/>
        <p:txBody>
          <a:bodyPr/>
          <a:lstStyle/>
          <a:p>
            <a:fld id="{2ABD293D-5FC3-490B-AAA5-62A0FFBD4BDC}" type="slidenum">
              <a:rPr lang="en-US" smtClean="0"/>
              <a:t>26</a:t>
            </a:fld>
            <a:endParaRPr lang="en-US"/>
          </a:p>
        </p:txBody>
      </p:sp>
      <p:sp>
        <p:nvSpPr>
          <p:cNvPr id="4" name="TextBox 3">
            <a:extLst>
              <a:ext uri="{FF2B5EF4-FFF2-40B4-BE49-F238E27FC236}">
                <a16:creationId xmlns:a16="http://schemas.microsoft.com/office/drawing/2014/main" id="{63F5836A-E754-46DE-BDD6-3805C3713350}"/>
              </a:ext>
            </a:extLst>
          </p:cNvPr>
          <p:cNvSpPr txBox="1"/>
          <p:nvPr/>
        </p:nvSpPr>
        <p:spPr>
          <a:xfrm>
            <a:off x="2714296" y="271433"/>
            <a:ext cx="6763407" cy="584775"/>
          </a:xfrm>
          <a:prstGeom prst="rect">
            <a:avLst/>
          </a:prstGeom>
          <a:noFill/>
        </p:spPr>
        <p:txBody>
          <a:bodyPr wrap="square" rtlCol="0">
            <a:spAutoFit/>
          </a:bodyPr>
          <a:lstStyle/>
          <a:p>
            <a:pPr algn="ctr"/>
            <a:r>
              <a:rPr lang="en-US" sz="3200" dirty="0">
                <a:solidFill>
                  <a:srgbClr val="FF0000"/>
                </a:solidFill>
              </a:rPr>
              <a:t>Vector Multiplication - Scalar Product</a:t>
            </a:r>
          </a:p>
        </p:txBody>
      </p:sp>
      <p:sp>
        <p:nvSpPr>
          <p:cNvPr id="5" name="TextBox 4">
            <a:extLst>
              <a:ext uri="{FF2B5EF4-FFF2-40B4-BE49-F238E27FC236}">
                <a16:creationId xmlns:a16="http://schemas.microsoft.com/office/drawing/2014/main" id="{295368CA-C3E5-4D25-B5AD-2CAEB444C934}"/>
              </a:ext>
            </a:extLst>
          </p:cNvPr>
          <p:cNvSpPr txBox="1"/>
          <p:nvPr/>
        </p:nvSpPr>
        <p:spPr>
          <a:xfrm>
            <a:off x="1156219" y="1548926"/>
            <a:ext cx="4836618" cy="830997"/>
          </a:xfrm>
          <a:prstGeom prst="rect">
            <a:avLst/>
          </a:prstGeom>
          <a:noFill/>
        </p:spPr>
        <p:txBody>
          <a:bodyPr wrap="square" rtlCol="0">
            <a:spAutoFit/>
          </a:bodyPr>
          <a:lstStyle/>
          <a:p>
            <a:r>
              <a:rPr lang="en-US" sz="2400" dirty="0"/>
              <a:t>The idea of multiplying a vector by a scalar is rather simple to understand.  </a:t>
            </a:r>
          </a:p>
        </p:txBody>
      </p:sp>
      <p:grpSp>
        <p:nvGrpSpPr>
          <p:cNvPr id="20" name="Group 19">
            <a:extLst>
              <a:ext uri="{FF2B5EF4-FFF2-40B4-BE49-F238E27FC236}">
                <a16:creationId xmlns:a16="http://schemas.microsoft.com/office/drawing/2014/main" id="{A7AE7548-973C-48DA-972B-D0BDF6ADB239}"/>
              </a:ext>
            </a:extLst>
          </p:cNvPr>
          <p:cNvGrpSpPr/>
          <p:nvPr/>
        </p:nvGrpSpPr>
        <p:grpSpPr>
          <a:xfrm>
            <a:off x="7351539" y="2512456"/>
            <a:ext cx="751451" cy="636314"/>
            <a:chOff x="7351539" y="2512456"/>
            <a:chExt cx="751451" cy="636314"/>
          </a:xfrm>
        </p:grpSpPr>
        <p:cxnSp>
          <p:nvCxnSpPr>
            <p:cNvPr id="8" name="Straight Arrow Connector 7">
              <a:extLst>
                <a:ext uri="{FF2B5EF4-FFF2-40B4-BE49-F238E27FC236}">
                  <a16:creationId xmlns:a16="http://schemas.microsoft.com/office/drawing/2014/main" id="{EC36DDE8-43BB-49ED-917E-9B2A61C3D92D}"/>
                </a:ext>
              </a:extLst>
            </p:cNvPr>
            <p:cNvCxnSpPr>
              <a:cxnSpLocks/>
            </p:cNvCxnSpPr>
            <p:nvPr/>
          </p:nvCxnSpPr>
          <p:spPr>
            <a:xfrm flipV="1">
              <a:off x="7351539" y="2743201"/>
              <a:ext cx="751451" cy="40556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619B59A-6137-4BA0-BA5E-ACF6AF6A224E}"/>
                </a:ext>
              </a:extLst>
            </p:cNvPr>
            <p:cNvSpPr/>
            <p:nvPr/>
          </p:nvSpPr>
          <p:spPr>
            <a:xfrm>
              <a:off x="7379675" y="2512456"/>
              <a:ext cx="336952" cy="461665"/>
            </a:xfrm>
            <a:prstGeom prst="rect">
              <a:avLst/>
            </a:prstGeom>
          </p:spPr>
          <p:txBody>
            <a:bodyPr wrap="none">
              <a:spAutoFit/>
            </a:bodyPr>
            <a:lstStyle/>
            <a:p>
              <a:r>
                <a:rPr lang="en-US" sz="2400" b="1" dirty="0"/>
                <a:t>a</a:t>
              </a:r>
            </a:p>
          </p:txBody>
        </p:sp>
      </p:grpSp>
      <p:grpSp>
        <p:nvGrpSpPr>
          <p:cNvPr id="23" name="Group 22">
            <a:extLst>
              <a:ext uri="{FF2B5EF4-FFF2-40B4-BE49-F238E27FC236}">
                <a16:creationId xmlns:a16="http://schemas.microsoft.com/office/drawing/2014/main" id="{3BF80C98-D7B1-406F-B805-9EFF79E408C9}"/>
              </a:ext>
            </a:extLst>
          </p:cNvPr>
          <p:cNvGrpSpPr/>
          <p:nvPr/>
        </p:nvGrpSpPr>
        <p:grpSpPr>
          <a:xfrm>
            <a:off x="1156219" y="1772533"/>
            <a:ext cx="8449673" cy="2364136"/>
            <a:chOff x="1156219" y="1772533"/>
            <a:chExt cx="8449673" cy="2364136"/>
          </a:xfrm>
        </p:grpSpPr>
        <p:sp>
          <p:nvSpPr>
            <p:cNvPr id="6" name="TextBox 5">
              <a:extLst>
                <a:ext uri="{FF2B5EF4-FFF2-40B4-BE49-F238E27FC236}">
                  <a16:creationId xmlns:a16="http://schemas.microsoft.com/office/drawing/2014/main" id="{4E122D86-0D31-430F-964D-D7952055EEA7}"/>
                </a:ext>
              </a:extLst>
            </p:cNvPr>
            <p:cNvSpPr txBox="1"/>
            <p:nvPr/>
          </p:nvSpPr>
          <p:spPr>
            <a:xfrm>
              <a:off x="1156219" y="2567009"/>
              <a:ext cx="4503683" cy="1569660"/>
            </a:xfrm>
            <a:prstGeom prst="rect">
              <a:avLst/>
            </a:prstGeom>
            <a:noFill/>
          </p:spPr>
          <p:txBody>
            <a:bodyPr wrap="square" rtlCol="0">
              <a:spAutoFit/>
            </a:bodyPr>
            <a:lstStyle/>
            <a:p>
              <a:r>
                <a:rPr lang="en-US" sz="2400" dirty="0"/>
                <a:t>The product of a scalar and a vector is simply a vector whose magnitude is “k” times the magnitude of the original vector.  </a:t>
              </a:r>
            </a:p>
          </p:txBody>
        </p:sp>
        <p:grpSp>
          <p:nvGrpSpPr>
            <p:cNvPr id="21" name="Group 20">
              <a:extLst>
                <a:ext uri="{FF2B5EF4-FFF2-40B4-BE49-F238E27FC236}">
                  <a16:creationId xmlns:a16="http://schemas.microsoft.com/office/drawing/2014/main" id="{082E18CA-EC8C-4A63-B562-0A21C54EC57E}"/>
                </a:ext>
              </a:extLst>
            </p:cNvPr>
            <p:cNvGrpSpPr/>
            <p:nvPr/>
          </p:nvGrpSpPr>
          <p:grpSpPr>
            <a:xfrm>
              <a:off x="8057355" y="1772533"/>
              <a:ext cx="1548537" cy="970668"/>
              <a:chOff x="8057355" y="1772533"/>
              <a:chExt cx="1548537" cy="970668"/>
            </a:xfrm>
          </p:grpSpPr>
          <p:cxnSp>
            <p:nvCxnSpPr>
              <p:cNvPr id="10" name="Straight Arrow Connector 9">
                <a:extLst>
                  <a:ext uri="{FF2B5EF4-FFF2-40B4-BE49-F238E27FC236}">
                    <a16:creationId xmlns:a16="http://schemas.microsoft.com/office/drawing/2014/main" id="{7326C2A4-5615-4B38-ABAE-DB5D231DB2ED}"/>
                  </a:ext>
                </a:extLst>
              </p:cNvPr>
              <p:cNvCxnSpPr>
                <a:cxnSpLocks/>
              </p:cNvCxnSpPr>
              <p:nvPr/>
            </p:nvCxnSpPr>
            <p:spPr>
              <a:xfrm flipV="1">
                <a:off x="8102990" y="2337632"/>
                <a:ext cx="751451" cy="40556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D08C686-285D-4B22-83EF-34F3100FE398}"/>
                  </a:ext>
                </a:extLst>
              </p:cNvPr>
              <p:cNvCxnSpPr>
                <a:cxnSpLocks/>
              </p:cNvCxnSpPr>
              <p:nvPr/>
            </p:nvCxnSpPr>
            <p:spPr>
              <a:xfrm flipV="1">
                <a:off x="8854441" y="1943738"/>
                <a:ext cx="751451" cy="40556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D0869C6-6500-4218-B2F9-848FC24E3773}"/>
                  </a:ext>
                </a:extLst>
              </p:cNvPr>
              <p:cNvSpPr/>
              <p:nvPr/>
            </p:nvSpPr>
            <p:spPr>
              <a:xfrm>
                <a:off x="8057355" y="2149091"/>
                <a:ext cx="336952" cy="461665"/>
              </a:xfrm>
              <a:prstGeom prst="rect">
                <a:avLst/>
              </a:prstGeom>
            </p:spPr>
            <p:txBody>
              <a:bodyPr wrap="none">
                <a:spAutoFit/>
              </a:bodyPr>
              <a:lstStyle/>
              <a:p>
                <a:r>
                  <a:rPr lang="en-US" sz="2400" b="1" dirty="0"/>
                  <a:t>a</a:t>
                </a:r>
              </a:p>
            </p:txBody>
          </p:sp>
          <p:sp>
            <p:nvSpPr>
              <p:cNvPr id="14" name="Rectangle 13">
                <a:extLst>
                  <a:ext uri="{FF2B5EF4-FFF2-40B4-BE49-F238E27FC236}">
                    <a16:creationId xmlns:a16="http://schemas.microsoft.com/office/drawing/2014/main" id="{3F1D35FA-EF76-49D3-898B-9B038E0599EF}"/>
                  </a:ext>
                </a:extLst>
              </p:cNvPr>
              <p:cNvSpPr/>
              <p:nvPr/>
            </p:nvSpPr>
            <p:spPr>
              <a:xfrm>
                <a:off x="8812237" y="1772533"/>
                <a:ext cx="336952" cy="461665"/>
              </a:xfrm>
              <a:prstGeom prst="rect">
                <a:avLst/>
              </a:prstGeom>
            </p:spPr>
            <p:txBody>
              <a:bodyPr wrap="none">
                <a:spAutoFit/>
              </a:bodyPr>
              <a:lstStyle/>
              <a:p>
                <a:r>
                  <a:rPr lang="en-US" sz="2400" b="1" dirty="0"/>
                  <a:t>a</a:t>
                </a:r>
              </a:p>
            </p:txBody>
          </p:sp>
        </p:grpSp>
      </p:grpSp>
      <p:grpSp>
        <p:nvGrpSpPr>
          <p:cNvPr id="24" name="Group 23">
            <a:extLst>
              <a:ext uri="{FF2B5EF4-FFF2-40B4-BE49-F238E27FC236}">
                <a16:creationId xmlns:a16="http://schemas.microsoft.com/office/drawing/2014/main" id="{3CD437D7-FA29-4E2C-B1CC-81C3C5E445EB}"/>
              </a:ext>
            </a:extLst>
          </p:cNvPr>
          <p:cNvGrpSpPr/>
          <p:nvPr/>
        </p:nvGrpSpPr>
        <p:grpSpPr>
          <a:xfrm>
            <a:off x="7636321" y="2418167"/>
            <a:ext cx="2670194" cy="1941170"/>
            <a:chOff x="7636321" y="2418167"/>
            <a:chExt cx="2670194" cy="1941170"/>
          </a:xfrm>
        </p:grpSpPr>
        <p:sp>
          <p:nvSpPr>
            <p:cNvPr id="7" name="TextBox 6">
              <a:extLst>
                <a:ext uri="{FF2B5EF4-FFF2-40B4-BE49-F238E27FC236}">
                  <a16:creationId xmlns:a16="http://schemas.microsoft.com/office/drawing/2014/main" id="{C4D15C7C-32AF-48AE-9472-67F9F15C3E1D}"/>
                </a:ext>
              </a:extLst>
            </p:cNvPr>
            <p:cNvSpPr txBox="1"/>
            <p:nvPr/>
          </p:nvSpPr>
          <p:spPr>
            <a:xfrm>
              <a:off x="7636321" y="3897672"/>
              <a:ext cx="2670194" cy="461665"/>
            </a:xfrm>
            <a:prstGeom prst="rect">
              <a:avLst/>
            </a:prstGeom>
            <a:noFill/>
          </p:spPr>
          <p:txBody>
            <a:bodyPr wrap="square" rtlCol="0">
              <a:spAutoFit/>
            </a:bodyPr>
            <a:lstStyle/>
            <a:p>
              <a:r>
                <a:rPr lang="en-US" sz="2400" dirty="0"/>
                <a:t>Vector</a:t>
              </a:r>
              <a:r>
                <a:rPr lang="en-US" sz="2400" baseline="-25000" dirty="0"/>
                <a:t>new</a:t>
              </a:r>
              <a:r>
                <a:rPr lang="en-US" sz="2400" dirty="0"/>
                <a:t>  =  3a</a:t>
              </a:r>
            </a:p>
          </p:txBody>
        </p:sp>
        <p:grpSp>
          <p:nvGrpSpPr>
            <p:cNvPr id="22" name="Group 21">
              <a:extLst>
                <a:ext uri="{FF2B5EF4-FFF2-40B4-BE49-F238E27FC236}">
                  <a16:creationId xmlns:a16="http://schemas.microsoft.com/office/drawing/2014/main" id="{1F6F9F48-C719-41B4-835C-1CF4E00FD090}"/>
                </a:ext>
              </a:extLst>
            </p:cNvPr>
            <p:cNvGrpSpPr/>
            <p:nvPr/>
          </p:nvGrpSpPr>
          <p:grpSpPr>
            <a:xfrm>
              <a:off x="7636321" y="2418167"/>
              <a:ext cx="2186442" cy="1174611"/>
              <a:chOff x="7636321" y="2418167"/>
              <a:chExt cx="2186442" cy="1174611"/>
            </a:xfrm>
          </p:grpSpPr>
          <p:cxnSp>
            <p:nvCxnSpPr>
              <p:cNvPr id="15" name="Straight Arrow Connector 14">
                <a:extLst>
                  <a:ext uri="{FF2B5EF4-FFF2-40B4-BE49-F238E27FC236}">
                    <a16:creationId xmlns:a16="http://schemas.microsoft.com/office/drawing/2014/main" id="{156CA29B-8E04-47B2-9941-E796FC9A3DB2}"/>
                  </a:ext>
                </a:extLst>
              </p:cNvPr>
              <p:cNvCxnSpPr>
                <a:cxnSpLocks/>
              </p:cNvCxnSpPr>
              <p:nvPr/>
            </p:nvCxnSpPr>
            <p:spPr>
              <a:xfrm flipV="1">
                <a:off x="7636321" y="2418167"/>
                <a:ext cx="2186442" cy="1174611"/>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7736828-2F6A-4ADE-9C6F-D1C551A3C2AB}"/>
                  </a:ext>
                </a:extLst>
              </p:cNvPr>
              <p:cNvSpPr txBox="1"/>
              <p:nvPr/>
            </p:nvSpPr>
            <p:spPr>
              <a:xfrm rot="19825594">
                <a:off x="8228708" y="2886692"/>
                <a:ext cx="1591743" cy="400110"/>
              </a:xfrm>
              <a:prstGeom prst="rect">
                <a:avLst/>
              </a:prstGeom>
              <a:noFill/>
            </p:spPr>
            <p:txBody>
              <a:bodyPr wrap="square" rtlCol="0">
                <a:spAutoFit/>
              </a:bodyPr>
              <a:lstStyle/>
              <a:p>
                <a:r>
                  <a:rPr lang="en-US" sz="2000" dirty="0"/>
                  <a:t>Vector</a:t>
                </a:r>
                <a:r>
                  <a:rPr lang="en-US" sz="2000" baseline="-25000" dirty="0"/>
                  <a:t>new</a:t>
                </a:r>
                <a:endParaRPr lang="en-US" sz="2000" dirty="0"/>
              </a:p>
            </p:txBody>
          </p:sp>
        </p:grpSp>
      </p:grpSp>
      <p:sp>
        <p:nvSpPr>
          <p:cNvPr id="19" name="TextBox 18">
            <a:extLst>
              <a:ext uri="{FF2B5EF4-FFF2-40B4-BE49-F238E27FC236}">
                <a16:creationId xmlns:a16="http://schemas.microsoft.com/office/drawing/2014/main" id="{CD0DBB40-188B-43E6-8E68-DFC5CFB54E26}"/>
              </a:ext>
            </a:extLst>
          </p:cNvPr>
          <p:cNvSpPr txBox="1"/>
          <p:nvPr/>
        </p:nvSpPr>
        <p:spPr>
          <a:xfrm>
            <a:off x="1156219" y="4708909"/>
            <a:ext cx="9788446" cy="1200329"/>
          </a:xfrm>
          <a:prstGeom prst="rect">
            <a:avLst/>
          </a:prstGeom>
          <a:noFill/>
        </p:spPr>
        <p:txBody>
          <a:bodyPr wrap="square" rtlCol="0">
            <a:spAutoFit/>
          </a:bodyPr>
          <a:lstStyle/>
          <a:p>
            <a:r>
              <a:rPr lang="en-US" sz="2400" b="1" dirty="0"/>
              <a:t>Example:  </a:t>
            </a:r>
            <a:r>
              <a:rPr lang="en-US" sz="2400" dirty="0"/>
              <a:t>If an airplane was flying at 200 km/</a:t>
            </a:r>
            <a:r>
              <a:rPr lang="en-US" sz="2400" dirty="0" err="1"/>
              <a:t>hr</a:t>
            </a:r>
            <a:r>
              <a:rPr lang="en-US" sz="2400" dirty="0"/>
              <a:t> on a heading of 60 degrees and the speed is doubled, the heading would still be 60 degrees, but the new speed would be 400 km/hr.   </a:t>
            </a:r>
            <a:r>
              <a:rPr lang="en-US" sz="2400" i="1" dirty="0">
                <a:solidFill>
                  <a:srgbClr val="FF0000"/>
                </a:solidFill>
              </a:rPr>
              <a:t>The result is a vector…</a:t>
            </a:r>
          </a:p>
        </p:txBody>
      </p:sp>
    </p:spTree>
    <p:extLst>
      <p:ext uri="{BB962C8B-B14F-4D97-AF65-F5344CB8AC3E}">
        <p14:creationId xmlns:p14="http://schemas.microsoft.com/office/powerpoint/2010/main" val="390046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866B7-CB41-462D-90CD-07EB380D17C9}"/>
              </a:ext>
            </a:extLst>
          </p:cNvPr>
          <p:cNvSpPr txBox="1"/>
          <p:nvPr/>
        </p:nvSpPr>
        <p:spPr>
          <a:xfrm>
            <a:off x="2714296" y="271433"/>
            <a:ext cx="6763407" cy="584775"/>
          </a:xfrm>
          <a:prstGeom prst="rect">
            <a:avLst/>
          </a:prstGeom>
          <a:noFill/>
        </p:spPr>
        <p:txBody>
          <a:bodyPr wrap="square" rtlCol="0">
            <a:spAutoFit/>
          </a:bodyPr>
          <a:lstStyle/>
          <a:p>
            <a:pPr algn="ctr"/>
            <a:r>
              <a:rPr lang="en-US" sz="3200" dirty="0">
                <a:solidFill>
                  <a:srgbClr val="FF0000"/>
                </a:solidFill>
              </a:rPr>
              <a:t>Vector Multiplication - Scalar Product</a:t>
            </a:r>
          </a:p>
        </p:txBody>
      </p:sp>
      <p:sp>
        <p:nvSpPr>
          <p:cNvPr id="4" name="TextBox 3">
            <a:extLst>
              <a:ext uri="{FF2B5EF4-FFF2-40B4-BE49-F238E27FC236}">
                <a16:creationId xmlns:a16="http://schemas.microsoft.com/office/drawing/2014/main" id="{E8F09C30-CF4D-4591-B1BC-BC19621B5180}"/>
              </a:ext>
            </a:extLst>
          </p:cNvPr>
          <p:cNvSpPr txBox="1"/>
          <p:nvPr/>
        </p:nvSpPr>
        <p:spPr>
          <a:xfrm>
            <a:off x="1636542" y="1278810"/>
            <a:ext cx="4316438" cy="461665"/>
          </a:xfrm>
          <a:prstGeom prst="rect">
            <a:avLst/>
          </a:prstGeom>
          <a:noFill/>
        </p:spPr>
        <p:txBody>
          <a:bodyPr wrap="square" rtlCol="0">
            <a:spAutoFit/>
          </a:bodyPr>
          <a:lstStyle/>
          <a:p>
            <a:r>
              <a:rPr lang="en-US" sz="2400" b="1" dirty="0"/>
              <a:t>Scalar (dot) Product</a:t>
            </a:r>
            <a:r>
              <a:rPr lang="en-US" sz="2400" dirty="0"/>
              <a:t> -</a:t>
            </a:r>
          </a:p>
        </p:txBody>
      </p:sp>
      <p:sp>
        <p:nvSpPr>
          <p:cNvPr id="6" name="TextBox 5">
            <a:extLst>
              <a:ext uri="{FF2B5EF4-FFF2-40B4-BE49-F238E27FC236}">
                <a16:creationId xmlns:a16="http://schemas.microsoft.com/office/drawing/2014/main" id="{42B60912-4477-4574-AAB1-348963EC718B}"/>
              </a:ext>
            </a:extLst>
          </p:cNvPr>
          <p:cNvSpPr txBox="1"/>
          <p:nvPr/>
        </p:nvSpPr>
        <p:spPr>
          <a:xfrm>
            <a:off x="1843778" y="1810600"/>
            <a:ext cx="2980007" cy="461665"/>
          </a:xfrm>
          <a:prstGeom prst="rect">
            <a:avLst/>
          </a:prstGeom>
          <a:noFill/>
        </p:spPr>
        <p:txBody>
          <a:bodyPr wrap="square" rtlCol="0">
            <a:spAutoFit/>
          </a:bodyPr>
          <a:lstStyle/>
          <a:p>
            <a:r>
              <a:rPr lang="en-US" sz="2400" b="1" dirty="0">
                <a:solidFill>
                  <a:srgbClr val="FF0000"/>
                </a:solidFill>
              </a:rPr>
              <a:t>a </a:t>
            </a:r>
            <a:r>
              <a:rPr lang="en-US" sz="2400" b="1" dirty="0">
                <a:solidFill>
                  <a:srgbClr val="FF0000"/>
                </a:solidFill>
                <a:latin typeface="Calibri" panose="020F0502020204030204" pitchFamily="34" charset="0"/>
                <a:cs typeface="Calibri" panose="020F0502020204030204" pitchFamily="34" charset="0"/>
              </a:rPr>
              <a:t>• b  =  ab cos (</a:t>
            </a:r>
            <a:r>
              <a:rPr lang="el-GR" sz="2400" b="1" dirty="0">
                <a:solidFill>
                  <a:srgbClr val="FF0000"/>
                </a:solidFill>
              </a:rPr>
              <a:t>ϴ</a:t>
            </a:r>
            <a:r>
              <a:rPr lang="en-US" sz="2400" b="1" dirty="0">
                <a:solidFill>
                  <a:srgbClr val="FF0000"/>
                </a:solidFill>
                <a:latin typeface="Calibri" panose="020F0502020204030204" pitchFamily="34" charset="0"/>
                <a:cs typeface="Calibri" panose="020F0502020204030204" pitchFamily="34" charset="0"/>
              </a:rPr>
              <a:t>)</a:t>
            </a:r>
            <a:endParaRPr lang="en-US" sz="2400" b="1" dirty="0">
              <a:solidFill>
                <a:srgbClr val="FF0000"/>
              </a:solidFill>
            </a:endParaRPr>
          </a:p>
        </p:txBody>
      </p:sp>
      <p:sp>
        <p:nvSpPr>
          <p:cNvPr id="3" name="Slide Number Placeholder 2">
            <a:extLst>
              <a:ext uri="{FF2B5EF4-FFF2-40B4-BE49-F238E27FC236}">
                <a16:creationId xmlns:a16="http://schemas.microsoft.com/office/drawing/2014/main" id="{29DF30AA-4390-4EA1-B65A-7EDF12B94395}"/>
              </a:ext>
            </a:extLst>
          </p:cNvPr>
          <p:cNvSpPr>
            <a:spLocks noGrp="1"/>
          </p:cNvSpPr>
          <p:nvPr>
            <p:ph type="sldNum" sz="quarter" idx="12"/>
          </p:nvPr>
        </p:nvSpPr>
        <p:spPr/>
        <p:txBody>
          <a:bodyPr/>
          <a:lstStyle/>
          <a:p>
            <a:fld id="{2ABD293D-5FC3-490B-AAA5-62A0FFBD4BDC}" type="slidenum">
              <a:rPr lang="en-US" smtClean="0"/>
              <a:t>27</a:t>
            </a:fld>
            <a:endParaRPr lang="en-US"/>
          </a:p>
        </p:txBody>
      </p:sp>
      <p:grpSp>
        <p:nvGrpSpPr>
          <p:cNvPr id="15" name="Group 14">
            <a:extLst>
              <a:ext uri="{FF2B5EF4-FFF2-40B4-BE49-F238E27FC236}">
                <a16:creationId xmlns:a16="http://schemas.microsoft.com/office/drawing/2014/main" id="{BB583569-E2AE-4A24-89F0-233B28B6AD07}"/>
              </a:ext>
            </a:extLst>
          </p:cNvPr>
          <p:cNvGrpSpPr/>
          <p:nvPr/>
        </p:nvGrpSpPr>
        <p:grpSpPr>
          <a:xfrm>
            <a:off x="1474764" y="1568872"/>
            <a:ext cx="7809913" cy="1956992"/>
            <a:chOff x="1474764" y="1568872"/>
            <a:chExt cx="7809913" cy="1956992"/>
          </a:xfrm>
        </p:grpSpPr>
        <p:sp>
          <p:nvSpPr>
            <p:cNvPr id="16" name="TextBox 15">
              <a:extLst>
                <a:ext uri="{FF2B5EF4-FFF2-40B4-BE49-F238E27FC236}">
                  <a16:creationId xmlns:a16="http://schemas.microsoft.com/office/drawing/2014/main" id="{83743BE2-5F4F-435D-890A-E295B427F2E6}"/>
                </a:ext>
              </a:extLst>
            </p:cNvPr>
            <p:cNvSpPr txBox="1"/>
            <p:nvPr/>
          </p:nvSpPr>
          <p:spPr>
            <a:xfrm>
              <a:off x="1474764" y="2694867"/>
              <a:ext cx="537385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“a” is a scalar quantity and represents the magnitude of Vector </a:t>
              </a:r>
              <a:r>
                <a:rPr lang="en-US" sz="2400" b="1" dirty="0"/>
                <a:t>a</a:t>
              </a:r>
              <a:endParaRPr lang="en-US" sz="2400" dirty="0"/>
            </a:p>
          </p:txBody>
        </p:sp>
        <p:grpSp>
          <p:nvGrpSpPr>
            <p:cNvPr id="8" name="Group 7">
              <a:extLst>
                <a:ext uri="{FF2B5EF4-FFF2-40B4-BE49-F238E27FC236}">
                  <a16:creationId xmlns:a16="http://schemas.microsoft.com/office/drawing/2014/main" id="{63B3509A-8BBC-4327-B72F-127B2051C7E6}"/>
                </a:ext>
              </a:extLst>
            </p:cNvPr>
            <p:cNvGrpSpPr/>
            <p:nvPr/>
          </p:nvGrpSpPr>
          <p:grpSpPr>
            <a:xfrm>
              <a:off x="8292903" y="1568872"/>
              <a:ext cx="991774" cy="1163517"/>
              <a:chOff x="8292903" y="1568872"/>
              <a:chExt cx="991774" cy="1163517"/>
            </a:xfrm>
          </p:grpSpPr>
          <p:cxnSp>
            <p:nvCxnSpPr>
              <p:cNvPr id="7" name="Straight Arrow Connector 6">
                <a:extLst>
                  <a:ext uri="{FF2B5EF4-FFF2-40B4-BE49-F238E27FC236}">
                    <a16:creationId xmlns:a16="http://schemas.microsoft.com/office/drawing/2014/main" id="{049EB7B7-C07D-4295-B5D1-E026CAE355CB}"/>
                  </a:ext>
                </a:extLst>
              </p:cNvPr>
              <p:cNvCxnSpPr>
                <a:cxnSpLocks/>
              </p:cNvCxnSpPr>
              <p:nvPr/>
            </p:nvCxnSpPr>
            <p:spPr>
              <a:xfrm flipV="1">
                <a:off x="8292903" y="1568872"/>
                <a:ext cx="991774" cy="1163517"/>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66BD23-689D-4565-85EE-ACA4B8AC03BE}"/>
                  </a:ext>
                </a:extLst>
              </p:cNvPr>
              <p:cNvSpPr/>
              <p:nvPr/>
            </p:nvSpPr>
            <p:spPr>
              <a:xfrm>
                <a:off x="8292903" y="1740475"/>
                <a:ext cx="336952" cy="461665"/>
              </a:xfrm>
              <a:prstGeom prst="rect">
                <a:avLst/>
              </a:prstGeom>
            </p:spPr>
            <p:txBody>
              <a:bodyPr wrap="none">
                <a:spAutoFit/>
              </a:bodyPr>
              <a:lstStyle/>
              <a:p>
                <a:r>
                  <a:rPr lang="en-US" sz="2400" b="1" dirty="0"/>
                  <a:t>a</a:t>
                </a:r>
              </a:p>
            </p:txBody>
          </p:sp>
        </p:grpSp>
      </p:grpSp>
      <p:grpSp>
        <p:nvGrpSpPr>
          <p:cNvPr id="21" name="Group 20">
            <a:extLst>
              <a:ext uri="{FF2B5EF4-FFF2-40B4-BE49-F238E27FC236}">
                <a16:creationId xmlns:a16="http://schemas.microsoft.com/office/drawing/2014/main" id="{E0D70FD5-3CAC-4A9A-A32A-B98729C257E3}"/>
              </a:ext>
            </a:extLst>
          </p:cNvPr>
          <p:cNvGrpSpPr/>
          <p:nvPr/>
        </p:nvGrpSpPr>
        <p:grpSpPr>
          <a:xfrm>
            <a:off x="1474764" y="2447140"/>
            <a:ext cx="9329224" cy="1952281"/>
            <a:chOff x="1474764" y="2447140"/>
            <a:chExt cx="9329224" cy="1952281"/>
          </a:xfrm>
        </p:grpSpPr>
        <p:grpSp>
          <p:nvGrpSpPr>
            <p:cNvPr id="11" name="Group 10">
              <a:extLst>
                <a:ext uri="{FF2B5EF4-FFF2-40B4-BE49-F238E27FC236}">
                  <a16:creationId xmlns:a16="http://schemas.microsoft.com/office/drawing/2014/main" id="{49F33866-BB20-4B5A-9D69-9EC99BC26D86}"/>
                </a:ext>
              </a:extLst>
            </p:cNvPr>
            <p:cNvGrpSpPr/>
            <p:nvPr/>
          </p:nvGrpSpPr>
          <p:grpSpPr>
            <a:xfrm>
              <a:off x="8292903" y="2447140"/>
              <a:ext cx="2511085" cy="700747"/>
              <a:chOff x="8292903" y="2447140"/>
              <a:chExt cx="2511085" cy="700747"/>
            </a:xfrm>
          </p:grpSpPr>
          <p:cxnSp>
            <p:nvCxnSpPr>
              <p:cNvPr id="9" name="Straight Arrow Connector 8">
                <a:extLst>
                  <a:ext uri="{FF2B5EF4-FFF2-40B4-BE49-F238E27FC236}">
                    <a16:creationId xmlns:a16="http://schemas.microsoft.com/office/drawing/2014/main" id="{1B4A70E0-8C62-419D-BCB9-06C9AACEAED5}"/>
                  </a:ext>
                </a:extLst>
              </p:cNvPr>
              <p:cNvCxnSpPr>
                <a:cxnSpLocks/>
              </p:cNvCxnSpPr>
              <p:nvPr/>
            </p:nvCxnSpPr>
            <p:spPr>
              <a:xfrm flipV="1">
                <a:off x="8292903" y="2447140"/>
                <a:ext cx="2511085" cy="285249"/>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459A08F8-3253-4F41-877A-73096BAA882F}"/>
                  </a:ext>
                </a:extLst>
              </p:cNvPr>
              <p:cNvSpPr/>
              <p:nvPr/>
            </p:nvSpPr>
            <p:spPr>
              <a:xfrm>
                <a:off x="9284677" y="2686222"/>
                <a:ext cx="349776" cy="461665"/>
              </a:xfrm>
              <a:prstGeom prst="rect">
                <a:avLst/>
              </a:prstGeom>
            </p:spPr>
            <p:txBody>
              <a:bodyPr wrap="none">
                <a:spAutoFit/>
              </a:bodyPr>
              <a:lstStyle/>
              <a:p>
                <a:r>
                  <a:rPr lang="en-US" sz="2400" b="1" dirty="0"/>
                  <a:t>b</a:t>
                </a:r>
              </a:p>
            </p:txBody>
          </p:sp>
        </p:grpSp>
        <p:sp>
          <p:nvSpPr>
            <p:cNvPr id="18" name="TextBox 17">
              <a:extLst>
                <a:ext uri="{FF2B5EF4-FFF2-40B4-BE49-F238E27FC236}">
                  <a16:creationId xmlns:a16="http://schemas.microsoft.com/office/drawing/2014/main" id="{430A2917-D624-4602-AD37-FECA5C366BA6}"/>
                </a:ext>
              </a:extLst>
            </p:cNvPr>
            <p:cNvSpPr txBox="1"/>
            <p:nvPr/>
          </p:nvSpPr>
          <p:spPr>
            <a:xfrm>
              <a:off x="1474764" y="3568424"/>
              <a:ext cx="537385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“b” is a scalar quantity and represents the magnitude of Vector </a:t>
              </a:r>
              <a:r>
                <a:rPr lang="en-US" sz="2400" b="1" dirty="0"/>
                <a:t>b</a:t>
              </a:r>
              <a:r>
                <a:rPr lang="en-US" sz="2400" dirty="0"/>
                <a:t>.</a:t>
              </a:r>
            </a:p>
          </p:txBody>
        </p:sp>
      </p:grpSp>
      <p:grpSp>
        <p:nvGrpSpPr>
          <p:cNvPr id="22" name="Group 21">
            <a:extLst>
              <a:ext uri="{FF2B5EF4-FFF2-40B4-BE49-F238E27FC236}">
                <a16:creationId xmlns:a16="http://schemas.microsoft.com/office/drawing/2014/main" id="{364D74C1-875C-410F-8C76-B819793F0338}"/>
              </a:ext>
            </a:extLst>
          </p:cNvPr>
          <p:cNvGrpSpPr/>
          <p:nvPr/>
        </p:nvGrpSpPr>
        <p:grpSpPr>
          <a:xfrm>
            <a:off x="1474764" y="2235554"/>
            <a:ext cx="7614274" cy="2685571"/>
            <a:chOff x="1474764" y="2235554"/>
            <a:chExt cx="7614274" cy="2685571"/>
          </a:xfrm>
        </p:grpSpPr>
        <p:grpSp>
          <p:nvGrpSpPr>
            <p:cNvPr id="10" name="Group 9">
              <a:extLst>
                <a:ext uri="{FF2B5EF4-FFF2-40B4-BE49-F238E27FC236}">
                  <a16:creationId xmlns:a16="http://schemas.microsoft.com/office/drawing/2014/main" id="{D870682B-C722-4510-ACA4-7E1A959B270F}"/>
                </a:ext>
              </a:extLst>
            </p:cNvPr>
            <p:cNvGrpSpPr/>
            <p:nvPr/>
          </p:nvGrpSpPr>
          <p:grpSpPr>
            <a:xfrm>
              <a:off x="8599012" y="2235554"/>
              <a:ext cx="490026" cy="427030"/>
              <a:chOff x="8599012" y="2235554"/>
              <a:chExt cx="490026" cy="427030"/>
            </a:xfrm>
          </p:grpSpPr>
          <p:sp>
            <p:nvSpPr>
              <p:cNvPr id="12" name="Rectangle 11">
                <a:extLst>
                  <a:ext uri="{FF2B5EF4-FFF2-40B4-BE49-F238E27FC236}">
                    <a16:creationId xmlns:a16="http://schemas.microsoft.com/office/drawing/2014/main" id="{E99FE90B-F871-4C88-840D-E5E83C8F4CA9}"/>
                  </a:ext>
                </a:extLst>
              </p:cNvPr>
              <p:cNvSpPr/>
              <p:nvPr/>
            </p:nvSpPr>
            <p:spPr>
              <a:xfrm>
                <a:off x="8752086" y="2235554"/>
                <a:ext cx="336952" cy="400110"/>
              </a:xfrm>
              <a:prstGeom prst="rect">
                <a:avLst/>
              </a:prstGeom>
            </p:spPr>
            <p:txBody>
              <a:bodyPr wrap="square">
                <a:spAutoFit/>
              </a:bodyPr>
              <a:lstStyle/>
              <a:p>
                <a:r>
                  <a:rPr lang="el-GR" sz="2000" dirty="0"/>
                  <a:t>ϴ</a:t>
                </a:r>
                <a:endParaRPr lang="en-US" sz="2000" dirty="0"/>
              </a:p>
            </p:txBody>
          </p:sp>
          <p:sp>
            <p:nvSpPr>
              <p:cNvPr id="17" name="Freeform: Shape 16">
                <a:extLst>
                  <a:ext uri="{FF2B5EF4-FFF2-40B4-BE49-F238E27FC236}">
                    <a16:creationId xmlns:a16="http://schemas.microsoft.com/office/drawing/2014/main" id="{53EC5339-AFB1-4C3E-B572-BA4E77D027B4}"/>
                  </a:ext>
                </a:extLst>
              </p:cNvPr>
              <p:cNvSpPr/>
              <p:nvPr/>
            </p:nvSpPr>
            <p:spPr>
              <a:xfrm>
                <a:off x="8599012" y="2328758"/>
                <a:ext cx="183917" cy="333826"/>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88712EFD-A2A9-42B0-80EE-F0A394863F06}"/>
                </a:ext>
              </a:extLst>
            </p:cNvPr>
            <p:cNvSpPr txBox="1"/>
            <p:nvPr/>
          </p:nvSpPr>
          <p:spPr>
            <a:xfrm>
              <a:off x="1474764" y="4459460"/>
              <a:ext cx="5373858"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“cos (</a:t>
              </a:r>
              <a:r>
                <a:rPr lang="el-GR" sz="2400" dirty="0"/>
                <a:t>ϴ</a:t>
              </a:r>
              <a:r>
                <a:rPr lang="en-US" sz="2400" dirty="0">
                  <a:latin typeface="Calibri" panose="020F0502020204030204" pitchFamily="34" charset="0"/>
                  <a:cs typeface="Calibri" panose="020F0502020204030204" pitchFamily="34" charset="0"/>
                </a:rPr>
                <a:t>)” </a:t>
              </a:r>
              <a:r>
                <a:rPr lang="en-US" sz="2400" dirty="0"/>
                <a:t>is a pure number</a:t>
              </a:r>
            </a:p>
          </p:txBody>
        </p:sp>
      </p:grpSp>
      <p:sp>
        <p:nvSpPr>
          <p:cNvPr id="20" name="TextBox 19">
            <a:extLst>
              <a:ext uri="{FF2B5EF4-FFF2-40B4-BE49-F238E27FC236}">
                <a16:creationId xmlns:a16="http://schemas.microsoft.com/office/drawing/2014/main" id="{AAC1F9C8-C9C7-430E-9D8C-50D5B301C8D7}"/>
              </a:ext>
            </a:extLst>
          </p:cNvPr>
          <p:cNvSpPr txBox="1"/>
          <p:nvPr/>
        </p:nvSpPr>
        <p:spPr>
          <a:xfrm>
            <a:off x="1474764" y="5025447"/>
            <a:ext cx="9526171"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Since all of the values are either a scalar quantity or </a:t>
            </a:r>
            <a:r>
              <a:rPr lang="en-US" sz="2400" dirty="0"/>
              <a:t>a pure number, the </a:t>
            </a:r>
            <a:r>
              <a:rPr lang="en-US" sz="2400" u="sng" dirty="0"/>
              <a:t>Dot-product</a:t>
            </a:r>
            <a:r>
              <a:rPr lang="en-US" sz="2400" dirty="0"/>
              <a:t> yields a </a:t>
            </a:r>
            <a:r>
              <a:rPr lang="en-US" sz="2400" u="sng" dirty="0"/>
              <a:t>scalar product</a:t>
            </a:r>
            <a:r>
              <a:rPr lang="en-US" sz="2400" dirty="0"/>
              <a:t>.</a:t>
            </a:r>
          </a:p>
        </p:txBody>
      </p:sp>
    </p:spTree>
    <p:extLst>
      <p:ext uri="{BB962C8B-B14F-4D97-AF65-F5344CB8AC3E}">
        <p14:creationId xmlns:p14="http://schemas.microsoft.com/office/powerpoint/2010/main" val="7514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F9EB4E-6B01-4321-A755-B7DE32E26556}"/>
              </a:ext>
            </a:extLst>
          </p:cNvPr>
          <p:cNvSpPr>
            <a:spLocks noGrp="1"/>
          </p:cNvSpPr>
          <p:nvPr>
            <p:ph type="sldNum" sz="quarter" idx="12"/>
          </p:nvPr>
        </p:nvSpPr>
        <p:spPr/>
        <p:txBody>
          <a:bodyPr/>
          <a:lstStyle/>
          <a:p>
            <a:fld id="{2ABD293D-5FC3-490B-AAA5-62A0FFBD4BDC}" type="slidenum">
              <a:rPr lang="en-US" smtClean="0"/>
              <a:t>28</a:t>
            </a:fld>
            <a:endParaRPr lang="en-US"/>
          </a:p>
        </p:txBody>
      </p:sp>
      <p:sp>
        <p:nvSpPr>
          <p:cNvPr id="3" name="TextBox 2">
            <a:extLst>
              <a:ext uri="{FF2B5EF4-FFF2-40B4-BE49-F238E27FC236}">
                <a16:creationId xmlns:a16="http://schemas.microsoft.com/office/drawing/2014/main" id="{6E9C3424-F8B7-4FC8-9C25-0CE49C43F6BC}"/>
              </a:ext>
            </a:extLst>
          </p:cNvPr>
          <p:cNvSpPr txBox="1"/>
          <p:nvPr/>
        </p:nvSpPr>
        <p:spPr>
          <a:xfrm>
            <a:off x="2714296" y="271433"/>
            <a:ext cx="6763407" cy="584775"/>
          </a:xfrm>
          <a:prstGeom prst="rect">
            <a:avLst/>
          </a:prstGeom>
          <a:noFill/>
        </p:spPr>
        <p:txBody>
          <a:bodyPr wrap="square" rtlCol="0">
            <a:spAutoFit/>
          </a:bodyPr>
          <a:lstStyle/>
          <a:p>
            <a:pPr algn="ctr"/>
            <a:r>
              <a:rPr lang="en-US" sz="3200" dirty="0">
                <a:solidFill>
                  <a:srgbClr val="FF0000"/>
                </a:solidFill>
              </a:rPr>
              <a:t>Vector Multiplication - Scalar Product</a:t>
            </a:r>
          </a:p>
        </p:txBody>
      </p:sp>
      <p:sp>
        <p:nvSpPr>
          <p:cNvPr id="14" name="TextBox 13">
            <a:extLst>
              <a:ext uri="{FF2B5EF4-FFF2-40B4-BE49-F238E27FC236}">
                <a16:creationId xmlns:a16="http://schemas.microsoft.com/office/drawing/2014/main" id="{FE9B0C6A-152D-4F91-B57E-E598A1CF4DFF}"/>
              </a:ext>
            </a:extLst>
          </p:cNvPr>
          <p:cNvSpPr txBox="1"/>
          <p:nvPr/>
        </p:nvSpPr>
        <p:spPr>
          <a:xfrm>
            <a:off x="970671" y="994910"/>
            <a:ext cx="10436780" cy="830997"/>
          </a:xfrm>
          <a:prstGeom prst="rect">
            <a:avLst/>
          </a:prstGeom>
          <a:noFill/>
        </p:spPr>
        <p:txBody>
          <a:bodyPr wrap="square" rtlCol="0">
            <a:spAutoFit/>
          </a:bodyPr>
          <a:lstStyle/>
          <a:p>
            <a:r>
              <a:rPr lang="en-US" sz="2400" dirty="0"/>
              <a:t>Louie the lab rat is dropped from Point A and falls to Point B.  How much work does gravity do on Louie?</a:t>
            </a:r>
          </a:p>
        </p:txBody>
      </p:sp>
      <p:sp>
        <p:nvSpPr>
          <p:cNvPr id="16" name="TextBox 15">
            <a:extLst>
              <a:ext uri="{FF2B5EF4-FFF2-40B4-BE49-F238E27FC236}">
                <a16:creationId xmlns:a16="http://schemas.microsoft.com/office/drawing/2014/main" id="{A6F7FD3E-73A4-49F0-A218-976031A5505E}"/>
              </a:ext>
            </a:extLst>
          </p:cNvPr>
          <p:cNvSpPr txBox="1"/>
          <p:nvPr/>
        </p:nvSpPr>
        <p:spPr>
          <a:xfrm>
            <a:off x="5695893" y="1952519"/>
            <a:ext cx="4424287" cy="461665"/>
          </a:xfrm>
          <a:prstGeom prst="rect">
            <a:avLst/>
          </a:prstGeom>
          <a:noFill/>
        </p:spPr>
        <p:txBody>
          <a:bodyPr wrap="square" rtlCol="0">
            <a:spAutoFit/>
          </a:bodyPr>
          <a:lstStyle/>
          <a:p>
            <a:r>
              <a:rPr lang="en-US" sz="2400" dirty="0"/>
              <a:t>Work  =  Force  x  Distance</a:t>
            </a:r>
          </a:p>
        </p:txBody>
      </p:sp>
      <p:sp>
        <p:nvSpPr>
          <p:cNvPr id="22" name="TextBox 21">
            <a:extLst>
              <a:ext uri="{FF2B5EF4-FFF2-40B4-BE49-F238E27FC236}">
                <a16:creationId xmlns:a16="http://schemas.microsoft.com/office/drawing/2014/main" id="{32A11BA0-0E54-423F-A52E-67C98F7A15A9}"/>
              </a:ext>
            </a:extLst>
          </p:cNvPr>
          <p:cNvSpPr txBox="1"/>
          <p:nvPr/>
        </p:nvSpPr>
        <p:spPr>
          <a:xfrm>
            <a:off x="5695893" y="2449651"/>
            <a:ext cx="4151432" cy="461665"/>
          </a:xfrm>
          <a:prstGeom prst="rect">
            <a:avLst/>
          </a:prstGeom>
          <a:noFill/>
        </p:spPr>
        <p:txBody>
          <a:bodyPr wrap="square" rtlCol="0">
            <a:spAutoFit/>
          </a:bodyPr>
          <a:lstStyle/>
          <a:p>
            <a:r>
              <a:rPr lang="en-US" sz="2400" dirty="0"/>
              <a:t>Work  =  a </a:t>
            </a:r>
            <a:r>
              <a:rPr lang="en-US" sz="2400" dirty="0">
                <a:latin typeface="Calibri" panose="020F0502020204030204" pitchFamily="34" charset="0"/>
                <a:cs typeface="Calibri" panose="020F0502020204030204" pitchFamily="34" charset="0"/>
              </a:rPr>
              <a:t>• b</a:t>
            </a:r>
            <a:endParaRPr lang="en-US" sz="2400" dirty="0"/>
          </a:p>
        </p:txBody>
      </p:sp>
      <p:sp>
        <p:nvSpPr>
          <p:cNvPr id="23" name="TextBox 22">
            <a:extLst>
              <a:ext uri="{FF2B5EF4-FFF2-40B4-BE49-F238E27FC236}">
                <a16:creationId xmlns:a16="http://schemas.microsoft.com/office/drawing/2014/main" id="{17F82AA6-B9AB-4AD7-BE98-CE2D7AB9536A}"/>
              </a:ext>
            </a:extLst>
          </p:cNvPr>
          <p:cNvSpPr txBox="1"/>
          <p:nvPr/>
        </p:nvSpPr>
        <p:spPr>
          <a:xfrm>
            <a:off x="5705963" y="2994157"/>
            <a:ext cx="4151432" cy="461665"/>
          </a:xfrm>
          <a:prstGeom prst="rect">
            <a:avLst/>
          </a:prstGeom>
          <a:noFill/>
        </p:spPr>
        <p:txBody>
          <a:bodyPr wrap="square" rtlCol="0">
            <a:spAutoFit/>
          </a:bodyPr>
          <a:lstStyle/>
          <a:p>
            <a:r>
              <a:rPr lang="en-US" sz="2400" dirty="0"/>
              <a:t>Work  =  </a:t>
            </a:r>
            <a:r>
              <a:rPr lang="en-US" sz="2400" dirty="0">
                <a:latin typeface="Calibri" panose="020F0502020204030204" pitchFamily="34" charset="0"/>
                <a:cs typeface="Calibri" panose="020F0502020204030204" pitchFamily="34" charset="0"/>
              </a:rPr>
              <a:t>ab cos (</a:t>
            </a:r>
            <a:r>
              <a:rPr lang="el-GR" sz="2400" dirty="0"/>
              <a:t>ϴ</a:t>
            </a:r>
            <a:r>
              <a:rPr lang="en-US" sz="2400" dirty="0">
                <a:latin typeface="Calibri" panose="020F0502020204030204" pitchFamily="34" charset="0"/>
                <a:cs typeface="Calibri" panose="020F0502020204030204" pitchFamily="34" charset="0"/>
              </a:rPr>
              <a:t>)</a:t>
            </a:r>
            <a:endParaRPr lang="en-US" sz="2400" dirty="0"/>
          </a:p>
        </p:txBody>
      </p:sp>
      <p:sp>
        <p:nvSpPr>
          <p:cNvPr id="25" name="TextBox 24">
            <a:extLst>
              <a:ext uri="{FF2B5EF4-FFF2-40B4-BE49-F238E27FC236}">
                <a16:creationId xmlns:a16="http://schemas.microsoft.com/office/drawing/2014/main" id="{BAB713A1-9252-4A7B-B032-F922EAC4B9E8}"/>
              </a:ext>
            </a:extLst>
          </p:cNvPr>
          <p:cNvSpPr txBox="1"/>
          <p:nvPr/>
        </p:nvSpPr>
        <p:spPr>
          <a:xfrm>
            <a:off x="5695893" y="4604839"/>
            <a:ext cx="4151432" cy="461665"/>
          </a:xfrm>
          <a:prstGeom prst="rect">
            <a:avLst/>
          </a:prstGeom>
          <a:noFill/>
        </p:spPr>
        <p:txBody>
          <a:bodyPr wrap="square" rtlCol="0">
            <a:spAutoFit/>
          </a:bodyPr>
          <a:lstStyle/>
          <a:p>
            <a:r>
              <a:rPr lang="en-US" sz="2400" dirty="0"/>
              <a:t>Work  =  (mg) d c</a:t>
            </a:r>
            <a:r>
              <a:rPr lang="en-US" sz="2400" dirty="0">
                <a:latin typeface="Calibri" panose="020F0502020204030204" pitchFamily="34" charset="0"/>
                <a:cs typeface="Calibri" panose="020F0502020204030204" pitchFamily="34" charset="0"/>
              </a:rPr>
              <a:t>os (0⁰)</a:t>
            </a:r>
            <a:endParaRPr lang="en-US" sz="2400" dirty="0"/>
          </a:p>
        </p:txBody>
      </p:sp>
      <p:sp>
        <p:nvSpPr>
          <p:cNvPr id="29" name="TextBox 28">
            <a:extLst>
              <a:ext uri="{FF2B5EF4-FFF2-40B4-BE49-F238E27FC236}">
                <a16:creationId xmlns:a16="http://schemas.microsoft.com/office/drawing/2014/main" id="{367AB163-5003-45BB-A2C8-31F2BA996319}"/>
              </a:ext>
            </a:extLst>
          </p:cNvPr>
          <p:cNvSpPr txBox="1"/>
          <p:nvPr/>
        </p:nvSpPr>
        <p:spPr>
          <a:xfrm>
            <a:off x="5705963" y="5110015"/>
            <a:ext cx="4151432" cy="461665"/>
          </a:xfrm>
          <a:prstGeom prst="rect">
            <a:avLst/>
          </a:prstGeom>
          <a:noFill/>
        </p:spPr>
        <p:txBody>
          <a:bodyPr wrap="square" rtlCol="0">
            <a:spAutoFit/>
          </a:bodyPr>
          <a:lstStyle/>
          <a:p>
            <a:r>
              <a:rPr lang="en-US" sz="2400" dirty="0"/>
              <a:t>Work  =  (mg) d </a:t>
            </a:r>
          </a:p>
        </p:txBody>
      </p:sp>
      <p:grpSp>
        <p:nvGrpSpPr>
          <p:cNvPr id="38" name="Group 37">
            <a:extLst>
              <a:ext uri="{FF2B5EF4-FFF2-40B4-BE49-F238E27FC236}">
                <a16:creationId xmlns:a16="http://schemas.microsoft.com/office/drawing/2014/main" id="{B44E7FE2-AE50-4685-B78D-F00327B15FDA}"/>
              </a:ext>
            </a:extLst>
          </p:cNvPr>
          <p:cNvGrpSpPr/>
          <p:nvPr/>
        </p:nvGrpSpPr>
        <p:grpSpPr>
          <a:xfrm>
            <a:off x="4663018" y="3192360"/>
            <a:ext cx="6744433" cy="1571802"/>
            <a:chOff x="4663018" y="3192360"/>
            <a:chExt cx="6744433" cy="1571802"/>
          </a:xfrm>
        </p:grpSpPr>
        <p:sp>
          <p:nvSpPr>
            <p:cNvPr id="27" name="TextBox 26">
              <a:extLst>
                <a:ext uri="{FF2B5EF4-FFF2-40B4-BE49-F238E27FC236}">
                  <a16:creationId xmlns:a16="http://schemas.microsoft.com/office/drawing/2014/main" id="{314E518C-F5EA-473A-AE6C-95427CB0FD5E}"/>
                </a:ext>
              </a:extLst>
            </p:cNvPr>
            <p:cNvSpPr txBox="1"/>
            <p:nvPr/>
          </p:nvSpPr>
          <p:spPr>
            <a:xfrm>
              <a:off x="4663018" y="3192360"/>
              <a:ext cx="994895"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0⁰</a:t>
              </a:r>
              <a:endParaRPr lang="en-US" dirty="0"/>
            </a:p>
          </p:txBody>
        </p:sp>
        <p:grpSp>
          <p:nvGrpSpPr>
            <p:cNvPr id="35" name="Group 34">
              <a:extLst>
                <a:ext uri="{FF2B5EF4-FFF2-40B4-BE49-F238E27FC236}">
                  <a16:creationId xmlns:a16="http://schemas.microsoft.com/office/drawing/2014/main" id="{38C3792F-F5E1-4540-8C10-5D439B805041}"/>
                </a:ext>
              </a:extLst>
            </p:cNvPr>
            <p:cNvGrpSpPr/>
            <p:nvPr/>
          </p:nvGrpSpPr>
          <p:grpSpPr>
            <a:xfrm>
              <a:off x="4740766" y="3591990"/>
              <a:ext cx="6666685" cy="1172172"/>
              <a:chOff x="4740766" y="3591990"/>
              <a:chExt cx="6666685" cy="1172172"/>
            </a:xfrm>
          </p:grpSpPr>
          <p:sp>
            <p:nvSpPr>
              <p:cNvPr id="24" name="TextBox 23">
                <a:extLst>
                  <a:ext uri="{FF2B5EF4-FFF2-40B4-BE49-F238E27FC236}">
                    <a16:creationId xmlns:a16="http://schemas.microsoft.com/office/drawing/2014/main" id="{0DA28FF0-7FAA-43E9-AE12-47F1336FA5A4}"/>
                  </a:ext>
                </a:extLst>
              </p:cNvPr>
              <p:cNvSpPr txBox="1"/>
              <p:nvPr/>
            </p:nvSpPr>
            <p:spPr>
              <a:xfrm>
                <a:off x="5695893" y="3667425"/>
                <a:ext cx="5711558" cy="830997"/>
              </a:xfrm>
              <a:prstGeom prst="rect">
                <a:avLst/>
              </a:prstGeom>
              <a:noFill/>
            </p:spPr>
            <p:txBody>
              <a:bodyPr wrap="square" rtlCol="0">
                <a:spAutoFit/>
              </a:bodyPr>
              <a:lstStyle/>
              <a:p>
                <a:r>
                  <a:rPr lang="en-US" sz="2400" dirty="0"/>
                  <a:t>Since gravity is making Louie fall straight down along distance “d”, the angle (</a:t>
                </a:r>
                <a:r>
                  <a:rPr lang="el-GR" sz="2400" dirty="0"/>
                  <a:t>ϴ</a:t>
                </a:r>
                <a:r>
                  <a:rPr lang="en-US" sz="2400" dirty="0"/>
                  <a:t>) is 0</a:t>
                </a:r>
                <a:r>
                  <a:rPr lang="en-US" sz="2400" dirty="0">
                    <a:latin typeface="Calibri" panose="020F0502020204030204" pitchFamily="34" charset="0"/>
                    <a:cs typeface="Calibri" panose="020F0502020204030204" pitchFamily="34" charset="0"/>
                  </a:rPr>
                  <a:t>⁰</a:t>
                </a:r>
                <a:r>
                  <a:rPr lang="en-US" sz="2400" dirty="0"/>
                  <a:t>.</a:t>
                </a:r>
              </a:p>
            </p:txBody>
          </p:sp>
          <p:grpSp>
            <p:nvGrpSpPr>
              <p:cNvPr id="34" name="Group 33">
                <a:extLst>
                  <a:ext uri="{FF2B5EF4-FFF2-40B4-BE49-F238E27FC236}">
                    <a16:creationId xmlns:a16="http://schemas.microsoft.com/office/drawing/2014/main" id="{A8876AC5-779F-4AA8-A8C7-ED127F1166E0}"/>
                  </a:ext>
                </a:extLst>
              </p:cNvPr>
              <p:cNvGrpSpPr/>
              <p:nvPr/>
            </p:nvGrpSpPr>
            <p:grpSpPr>
              <a:xfrm>
                <a:off x="4740766" y="3591990"/>
                <a:ext cx="211015" cy="1172172"/>
                <a:chOff x="4740766" y="3591990"/>
                <a:chExt cx="211015" cy="1172172"/>
              </a:xfrm>
            </p:grpSpPr>
            <p:cxnSp>
              <p:nvCxnSpPr>
                <p:cNvPr id="30" name="Straight Arrow Connector 29">
                  <a:extLst>
                    <a:ext uri="{FF2B5EF4-FFF2-40B4-BE49-F238E27FC236}">
                      <a16:creationId xmlns:a16="http://schemas.microsoft.com/office/drawing/2014/main" id="{B33BF86F-E9F1-4A32-BAA2-17E3309095E2}"/>
                    </a:ext>
                  </a:extLst>
                </p:cNvPr>
                <p:cNvCxnSpPr>
                  <a:cxnSpLocks/>
                </p:cNvCxnSpPr>
                <p:nvPr/>
              </p:nvCxnSpPr>
              <p:spPr>
                <a:xfrm>
                  <a:off x="4951781" y="3591990"/>
                  <a:ext cx="0" cy="1172172"/>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845FD07-1E51-41D4-B879-E99E83A18BCE}"/>
                    </a:ext>
                  </a:extLst>
                </p:cNvPr>
                <p:cNvCxnSpPr>
                  <a:cxnSpLocks/>
                </p:cNvCxnSpPr>
                <p:nvPr/>
              </p:nvCxnSpPr>
              <p:spPr>
                <a:xfrm>
                  <a:off x="4740766" y="3775655"/>
                  <a:ext cx="0" cy="80484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36" name="TextBox 35">
            <a:extLst>
              <a:ext uri="{FF2B5EF4-FFF2-40B4-BE49-F238E27FC236}">
                <a16:creationId xmlns:a16="http://schemas.microsoft.com/office/drawing/2014/main" id="{E3989B63-2FCC-48FB-B5A6-265556B1B658}"/>
              </a:ext>
            </a:extLst>
          </p:cNvPr>
          <p:cNvSpPr txBox="1"/>
          <p:nvPr/>
        </p:nvSpPr>
        <p:spPr>
          <a:xfrm>
            <a:off x="4209683" y="5666810"/>
            <a:ext cx="7638758" cy="830997"/>
          </a:xfrm>
          <a:prstGeom prst="rect">
            <a:avLst/>
          </a:prstGeom>
          <a:noFill/>
        </p:spPr>
        <p:txBody>
          <a:bodyPr wrap="square" rtlCol="0">
            <a:spAutoFit/>
          </a:bodyPr>
          <a:lstStyle/>
          <a:p>
            <a:r>
              <a:rPr lang="en-US" sz="2400" dirty="0"/>
              <a:t>In this case the work is a positive value since the force is in the direction of the motion.</a:t>
            </a:r>
          </a:p>
        </p:txBody>
      </p:sp>
      <p:grpSp>
        <p:nvGrpSpPr>
          <p:cNvPr id="39" name="Group 38">
            <a:extLst>
              <a:ext uri="{FF2B5EF4-FFF2-40B4-BE49-F238E27FC236}">
                <a16:creationId xmlns:a16="http://schemas.microsoft.com/office/drawing/2014/main" id="{E7F9647B-D61F-4DB9-807F-9E601725838F}"/>
              </a:ext>
            </a:extLst>
          </p:cNvPr>
          <p:cNvGrpSpPr/>
          <p:nvPr/>
        </p:nvGrpSpPr>
        <p:grpSpPr>
          <a:xfrm>
            <a:off x="633274" y="2419618"/>
            <a:ext cx="3124526" cy="3449242"/>
            <a:chOff x="633274" y="2419618"/>
            <a:chExt cx="3124526" cy="3449242"/>
          </a:xfrm>
        </p:grpSpPr>
        <p:pic>
          <p:nvPicPr>
            <p:cNvPr id="4" name="Picture 3">
              <a:extLst>
                <a:ext uri="{FF2B5EF4-FFF2-40B4-BE49-F238E27FC236}">
                  <a16:creationId xmlns:a16="http://schemas.microsoft.com/office/drawing/2014/main" id="{6ABC7CA1-A627-4440-BB43-59811226C7CE}"/>
                </a:ext>
              </a:extLst>
            </p:cNvPr>
            <p:cNvPicPr>
              <a:picLocks noChangeAspect="1"/>
            </p:cNvPicPr>
            <p:nvPr/>
          </p:nvPicPr>
          <p:blipFill>
            <a:blip r:embed="rId2" cstate="screen">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1026562" y="4322768"/>
              <a:ext cx="1792055" cy="1344042"/>
            </a:xfrm>
            <a:prstGeom prst="rect">
              <a:avLst/>
            </a:prstGeom>
          </p:spPr>
        </p:pic>
        <p:pic>
          <p:nvPicPr>
            <p:cNvPr id="5" name="Picture 4">
              <a:extLst>
                <a:ext uri="{FF2B5EF4-FFF2-40B4-BE49-F238E27FC236}">
                  <a16:creationId xmlns:a16="http://schemas.microsoft.com/office/drawing/2014/main" id="{5B9229E7-1473-4828-9B03-B0BEA16D079C}"/>
                </a:ext>
              </a:extLst>
            </p:cNvPr>
            <p:cNvPicPr>
              <a:picLocks noChangeAspect="1"/>
            </p:cNvPicPr>
            <p:nvPr/>
          </p:nvPicPr>
          <p:blipFill>
            <a:blip r:embed="rId2" cstate="screen">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1026561" y="2419618"/>
              <a:ext cx="1792055" cy="1344042"/>
            </a:xfrm>
            <a:prstGeom prst="rect">
              <a:avLst/>
            </a:prstGeom>
          </p:spPr>
        </p:pic>
        <p:cxnSp>
          <p:nvCxnSpPr>
            <p:cNvPr id="7" name="Straight Connector 6">
              <a:extLst>
                <a:ext uri="{FF2B5EF4-FFF2-40B4-BE49-F238E27FC236}">
                  <a16:creationId xmlns:a16="http://schemas.microsoft.com/office/drawing/2014/main" id="{0EAC5733-088F-431D-A857-D2DD604B5266}"/>
                </a:ext>
              </a:extLst>
            </p:cNvPr>
            <p:cNvCxnSpPr/>
            <p:nvPr/>
          </p:nvCxnSpPr>
          <p:spPr>
            <a:xfrm>
              <a:off x="3135513" y="2617660"/>
              <a:ext cx="0" cy="325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E237D97-B512-4E13-B544-5B633F7D5200}"/>
                </a:ext>
              </a:extLst>
            </p:cNvPr>
            <p:cNvCxnSpPr>
              <a:cxnSpLocks/>
            </p:cNvCxnSpPr>
            <p:nvPr/>
          </p:nvCxnSpPr>
          <p:spPr>
            <a:xfrm flipH="1">
              <a:off x="2906913" y="3091639"/>
              <a:ext cx="457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4BB800-61D2-46D7-8E16-9DD53856E482}"/>
                </a:ext>
              </a:extLst>
            </p:cNvPr>
            <p:cNvCxnSpPr>
              <a:cxnSpLocks/>
            </p:cNvCxnSpPr>
            <p:nvPr/>
          </p:nvCxnSpPr>
          <p:spPr>
            <a:xfrm flipH="1">
              <a:off x="2906913" y="4994789"/>
              <a:ext cx="457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3848E4-6542-405E-81F0-30C50581193B}"/>
                </a:ext>
              </a:extLst>
            </p:cNvPr>
            <p:cNvCxnSpPr>
              <a:cxnSpLocks/>
            </p:cNvCxnSpPr>
            <p:nvPr/>
          </p:nvCxnSpPr>
          <p:spPr>
            <a:xfrm>
              <a:off x="1820796" y="3763660"/>
              <a:ext cx="0" cy="80484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F73CBD5-B87A-4FB1-B633-CEE7636D55C4}"/>
                </a:ext>
              </a:extLst>
            </p:cNvPr>
            <p:cNvSpPr txBox="1"/>
            <p:nvPr/>
          </p:nvSpPr>
          <p:spPr>
            <a:xfrm>
              <a:off x="2721506" y="2611937"/>
              <a:ext cx="553317" cy="461665"/>
            </a:xfrm>
            <a:prstGeom prst="rect">
              <a:avLst/>
            </a:prstGeom>
            <a:noFill/>
          </p:spPr>
          <p:txBody>
            <a:bodyPr wrap="square" rtlCol="0">
              <a:spAutoFit/>
            </a:bodyPr>
            <a:lstStyle/>
            <a:p>
              <a:r>
                <a:rPr lang="en-US" sz="2400" dirty="0"/>
                <a:t>A</a:t>
              </a:r>
            </a:p>
          </p:txBody>
        </p:sp>
        <p:cxnSp>
          <p:nvCxnSpPr>
            <p:cNvPr id="19" name="Straight Arrow Connector 18">
              <a:extLst>
                <a:ext uri="{FF2B5EF4-FFF2-40B4-BE49-F238E27FC236}">
                  <a16:creationId xmlns:a16="http://schemas.microsoft.com/office/drawing/2014/main" id="{0BD925EF-A7D0-4C0F-BE0F-341A20C02B1F}"/>
                </a:ext>
              </a:extLst>
            </p:cNvPr>
            <p:cNvCxnSpPr>
              <a:cxnSpLocks/>
            </p:cNvCxnSpPr>
            <p:nvPr/>
          </p:nvCxnSpPr>
          <p:spPr>
            <a:xfrm>
              <a:off x="3478571" y="3091639"/>
              <a:ext cx="0" cy="190315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56DADBC-AEA1-4078-96B4-BD77F96D4C6F}"/>
                </a:ext>
              </a:extLst>
            </p:cNvPr>
            <p:cNvSpPr txBox="1"/>
            <p:nvPr/>
          </p:nvSpPr>
          <p:spPr>
            <a:xfrm>
              <a:off x="3204483" y="3775655"/>
              <a:ext cx="553317" cy="461665"/>
            </a:xfrm>
            <a:prstGeom prst="rect">
              <a:avLst/>
            </a:prstGeom>
            <a:solidFill>
              <a:schemeClr val="bg1"/>
            </a:solidFill>
          </p:spPr>
          <p:txBody>
            <a:bodyPr wrap="square" rtlCol="0">
              <a:spAutoFit/>
            </a:bodyPr>
            <a:lstStyle/>
            <a:p>
              <a:pPr algn="ctr"/>
              <a:r>
                <a:rPr lang="en-US" sz="2400" dirty="0"/>
                <a:t>d</a:t>
              </a:r>
            </a:p>
          </p:txBody>
        </p:sp>
        <p:sp>
          <p:nvSpPr>
            <p:cNvPr id="28" name="TextBox 27">
              <a:extLst>
                <a:ext uri="{FF2B5EF4-FFF2-40B4-BE49-F238E27FC236}">
                  <a16:creationId xmlns:a16="http://schemas.microsoft.com/office/drawing/2014/main" id="{0E9A896C-C2E7-4214-82AB-2CD3A7811D79}"/>
                </a:ext>
              </a:extLst>
            </p:cNvPr>
            <p:cNvSpPr txBox="1"/>
            <p:nvPr/>
          </p:nvSpPr>
          <p:spPr>
            <a:xfrm>
              <a:off x="633274" y="3763660"/>
              <a:ext cx="1118554" cy="461665"/>
            </a:xfrm>
            <a:prstGeom prst="rect">
              <a:avLst/>
            </a:prstGeom>
            <a:noFill/>
          </p:spPr>
          <p:txBody>
            <a:bodyPr wrap="square" rtlCol="0">
              <a:spAutoFit/>
            </a:bodyPr>
            <a:lstStyle/>
            <a:p>
              <a:r>
                <a:rPr lang="en-US" sz="2400" dirty="0">
                  <a:solidFill>
                    <a:srgbClr val="FF0000"/>
                  </a:solidFill>
                </a:rPr>
                <a:t>F = mg</a:t>
              </a:r>
            </a:p>
          </p:txBody>
        </p:sp>
        <p:sp>
          <p:nvSpPr>
            <p:cNvPr id="37" name="TextBox 36">
              <a:extLst>
                <a:ext uri="{FF2B5EF4-FFF2-40B4-BE49-F238E27FC236}">
                  <a16:creationId xmlns:a16="http://schemas.microsoft.com/office/drawing/2014/main" id="{3A596174-30F8-4F10-8500-B69197E65140}"/>
                </a:ext>
              </a:extLst>
            </p:cNvPr>
            <p:cNvSpPr txBox="1"/>
            <p:nvPr/>
          </p:nvSpPr>
          <p:spPr>
            <a:xfrm>
              <a:off x="2700407" y="4987324"/>
              <a:ext cx="553317" cy="461665"/>
            </a:xfrm>
            <a:prstGeom prst="rect">
              <a:avLst/>
            </a:prstGeom>
            <a:noFill/>
          </p:spPr>
          <p:txBody>
            <a:bodyPr wrap="square" rtlCol="0">
              <a:spAutoFit/>
            </a:bodyPr>
            <a:lstStyle/>
            <a:p>
              <a:r>
                <a:rPr lang="en-US" sz="2400" dirty="0"/>
                <a:t>B</a:t>
              </a:r>
            </a:p>
          </p:txBody>
        </p:sp>
      </p:grpSp>
    </p:spTree>
    <p:extLst>
      <p:ext uri="{BB962C8B-B14F-4D97-AF65-F5344CB8AC3E}">
        <p14:creationId xmlns:p14="http://schemas.microsoft.com/office/powerpoint/2010/main" val="1800564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p:bldP spid="23" grpId="0"/>
      <p:bldP spid="25" grpId="0"/>
      <p:bldP spid="29" grpId="0"/>
      <p:bldP spid="3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CF9EB4E-6B01-4321-A755-B7DE32E26556}"/>
              </a:ext>
            </a:extLst>
          </p:cNvPr>
          <p:cNvSpPr>
            <a:spLocks noGrp="1"/>
          </p:cNvSpPr>
          <p:nvPr>
            <p:ph type="sldNum" sz="quarter" idx="12"/>
          </p:nvPr>
        </p:nvSpPr>
        <p:spPr/>
        <p:txBody>
          <a:bodyPr/>
          <a:lstStyle/>
          <a:p>
            <a:fld id="{2ABD293D-5FC3-490B-AAA5-62A0FFBD4BDC}" type="slidenum">
              <a:rPr lang="en-US" smtClean="0"/>
              <a:t>29</a:t>
            </a:fld>
            <a:endParaRPr lang="en-US"/>
          </a:p>
        </p:txBody>
      </p:sp>
      <p:sp>
        <p:nvSpPr>
          <p:cNvPr id="3" name="TextBox 2">
            <a:extLst>
              <a:ext uri="{FF2B5EF4-FFF2-40B4-BE49-F238E27FC236}">
                <a16:creationId xmlns:a16="http://schemas.microsoft.com/office/drawing/2014/main" id="{6E9C3424-F8B7-4FC8-9C25-0CE49C43F6BC}"/>
              </a:ext>
            </a:extLst>
          </p:cNvPr>
          <p:cNvSpPr txBox="1"/>
          <p:nvPr/>
        </p:nvSpPr>
        <p:spPr>
          <a:xfrm>
            <a:off x="2714296" y="271433"/>
            <a:ext cx="6763407" cy="584775"/>
          </a:xfrm>
          <a:prstGeom prst="rect">
            <a:avLst/>
          </a:prstGeom>
          <a:noFill/>
        </p:spPr>
        <p:txBody>
          <a:bodyPr wrap="square" rtlCol="0">
            <a:spAutoFit/>
          </a:bodyPr>
          <a:lstStyle/>
          <a:p>
            <a:pPr algn="ctr"/>
            <a:r>
              <a:rPr lang="en-US" sz="3200" dirty="0">
                <a:solidFill>
                  <a:srgbClr val="FF0000"/>
                </a:solidFill>
              </a:rPr>
              <a:t>Vector Multiplication - Scalar Product</a:t>
            </a:r>
          </a:p>
        </p:txBody>
      </p:sp>
      <p:pic>
        <p:nvPicPr>
          <p:cNvPr id="4" name="Picture 3">
            <a:extLst>
              <a:ext uri="{FF2B5EF4-FFF2-40B4-BE49-F238E27FC236}">
                <a16:creationId xmlns:a16="http://schemas.microsoft.com/office/drawing/2014/main" id="{6ABC7CA1-A627-4440-BB43-59811226C7CE}"/>
              </a:ext>
            </a:extLst>
          </p:cNvPr>
          <p:cNvPicPr>
            <a:picLocks noChangeAspect="1"/>
          </p:cNvPicPr>
          <p:nvPr/>
        </p:nvPicPr>
        <p:blipFill>
          <a:blip r:embed="rId2" cstate="screen">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1181306" y="4322768"/>
            <a:ext cx="1792055" cy="1344042"/>
          </a:xfrm>
          <a:prstGeom prst="rect">
            <a:avLst/>
          </a:prstGeom>
        </p:spPr>
      </p:pic>
      <p:cxnSp>
        <p:nvCxnSpPr>
          <p:cNvPr id="7" name="Straight Connector 6">
            <a:extLst>
              <a:ext uri="{FF2B5EF4-FFF2-40B4-BE49-F238E27FC236}">
                <a16:creationId xmlns:a16="http://schemas.microsoft.com/office/drawing/2014/main" id="{0EAC5733-088F-431D-A857-D2DD604B5266}"/>
              </a:ext>
            </a:extLst>
          </p:cNvPr>
          <p:cNvCxnSpPr/>
          <p:nvPr/>
        </p:nvCxnSpPr>
        <p:spPr>
          <a:xfrm>
            <a:off x="3290257" y="2617660"/>
            <a:ext cx="0" cy="3251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E237D97-B512-4E13-B544-5B633F7D5200}"/>
              </a:ext>
            </a:extLst>
          </p:cNvPr>
          <p:cNvCxnSpPr>
            <a:cxnSpLocks/>
          </p:cNvCxnSpPr>
          <p:nvPr/>
        </p:nvCxnSpPr>
        <p:spPr>
          <a:xfrm flipH="1">
            <a:off x="3061657" y="3091639"/>
            <a:ext cx="457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4BB800-61D2-46D7-8E16-9DD53856E482}"/>
              </a:ext>
            </a:extLst>
          </p:cNvPr>
          <p:cNvCxnSpPr>
            <a:cxnSpLocks/>
          </p:cNvCxnSpPr>
          <p:nvPr/>
        </p:nvCxnSpPr>
        <p:spPr>
          <a:xfrm flipH="1">
            <a:off x="3061657" y="4994789"/>
            <a:ext cx="457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E9B0C6A-152D-4F91-B57E-E598A1CF4DFF}"/>
              </a:ext>
            </a:extLst>
          </p:cNvPr>
          <p:cNvSpPr txBox="1"/>
          <p:nvPr/>
        </p:nvSpPr>
        <p:spPr>
          <a:xfrm>
            <a:off x="970672" y="994110"/>
            <a:ext cx="10383128" cy="830997"/>
          </a:xfrm>
          <a:prstGeom prst="rect">
            <a:avLst/>
          </a:prstGeom>
          <a:noFill/>
        </p:spPr>
        <p:txBody>
          <a:bodyPr wrap="square" rtlCol="0">
            <a:spAutoFit/>
          </a:bodyPr>
          <a:lstStyle/>
          <a:p>
            <a:r>
              <a:rPr lang="en-US" sz="2400" dirty="0"/>
              <a:t>If Louie is lifted from Point A to Point B at a constant velocity (acceleration = 0).  How much work is done on Louie?</a:t>
            </a:r>
          </a:p>
        </p:txBody>
      </p:sp>
      <p:sp>
        <p:nvSpPr>
          <p:cNvPr id="17" name="TextBox 16">
            <a:extLst>
              <a:ext uri="{FF2B5EF4-FFF2-40B4-BE49-F238E27FC236}">
                <a16:creationId xmlns:a16="http://schemas.microsoft.com/office/drawing/2014/main" id="{4F73CBD5-B87A-4FB1-B633-CEE7636D55C4}"/>
              </a:ext>
            </a:extLst>
          </p:cNvPr>
          <p:cNvSpPr txBox="1"/>
          <p:nvPr/>
        </p:nvSpPr>
        <p:spPr>
          <a:xfrm>
            <a:off x="2876250" y="2611937"/>
            <a:ext cx="553317" cy="461665"/>
          </a:xfrm>
          <a:prstGeom prst="rect">
            <a:avLst/>
          </a:prstGeom>
          <a:noFill/>
        </p:spPr>
        <p:txBody>
          <a:bodyPr wrap="square" rtlCol="0">
            <a:spAutoFit/>
          </a:bodyPr>
          <a:lstStyle/>
          <a:p>
            <a:r>
              <a:rPr lang="en-US" sz="2400" dirty="0"/>
              <a:t>A</a:t>
            </a:r>
          </a:p>
        </p:txBody>
      </p:sp>
      <p:sp>
        <p:nvSpPr>
          <p:cNvPr id="18" name="TextBox 17">
            <a:extLst>
              <a:ext uri="{FF2B5EF4-FFF2-40B4-BE49-F238E27FC236}">
                <a16:creationId xmlns:a16="http://schemas.microsoft.com/office/drawing/2014/main" id="{2208B2DE-64AD-4EE4-A538-80C6D8F94E26}"/>
              </a:ext>
            </a:extLst>
          </p:cNvPr>
          <p:cNvSpPr txBox="1"/>
          <p:nvPr/>
        </p:nvSpPr>
        <p:spPr>
          <a:xfrm>
            <a:off x="2855151" y="4987324"/>
            <a:ext cx="553317" cy="461665"/>
          </a:xfrm>
          <a:prstGeom prst="rect">
            <a:avLst/>
          </a:prstGeom>
          <a:noFill/>
        </p:spPr>
        <p:txBody>
          <a:bodyPr wrap="square" rtlCol="0">
            <a:spAutoFit/>
          </a:bodyPr>
          <a:lstStyle/>
          <a:p>
            <a:r>
              <a:rPr lang="en-US" sz="2400" dirty="0"/>
              <a:t>B</a:t>
            </a:r>
          </a:p>
        </p:txBody>
      </p:sp>
      <p:cxnSp>
        <p:nvCxnSpPr>
          <p:cNvPr id="19" name="Straight Arrow Connector 18">
            <a:extLst>
              <a:ext uri="{FF2B5EF4-FFF2-40B4-BE49-F238E27FC236}">
                <a16:creationId xmlns:a16="http://schemas.microsoft.com/office/drawing/2014/main" id="{0BD925EF-A7D0-4C0F-BE0F-341A20C02B1F}"/>
              </a:ext>
            </a:extLst>
          </p:cNvPr>
          <p:cNvCxnSpPr>
            <a:cxnSpLocks/>
          </p:cNvCxnSpPr>
          <p:nvPr/>
        </p:nvCxnSpPr>
        <p:spPr>
          <a:xfrm flipH="1" flipV="1">
            <a:off x="3619482" y="3115214"/>
            <a:ext cx="12389" cy="1907217"/>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56DADBC-AEA1-4078-96B4-BD77F96D4C6F}"/>
              </a:ext>
            </a:extLst>
          </p:cNvPr>
          <p:cNvSpPr txBox="1"/>
          <p:nvPr/>
        </p:nvSpPr>
        <p:spPr>
          <a:xfrm>
            <a:off x="3359227" y="3775655"/>
            <a:ext cx="553317" cy="461665"/>
          </a:xfrm>
          <a:prstGeom prst="rect">
            <a:avLst/>
          </a:prstGeom>
          <a:solidFill>
            <a:schemeClr val="bg1"/>
          </a:solidFill>
        </p:spPr>
        <p:txBody>
          <a:bodyPr wrap="square" rtlCol="0">
            <a:spAutoFit/>
          </a:bodyPr>
          <a:lstStyle/>
          <a:p>
            <a:pPr algn="ctr"/>
            <a:r>
              <a:rPr lang="en-US" sz="2400" dirty="0"/>
              <a:t>d</a:t>
            </a:r>
          </a:p>
        </p:txBody>
      </p:sp>
      <p:sp>
        <p:nvSpPr>
          <p:cNvPr id="25" name="TextBox 24">
            <a:extLst>
              <a:ext uri="{FF2B5EF4-FFF2-40B4-BE49-F238E27FC236}">
                <a16:creationId xmlns:a16="http://schemas.microsoft.com/office/drawing/2014/main" id="{BAB713A1-9252-4A7B-B032-F922EAC4B9E8}"/>
              </a:ext>
            </a:extLst>
          </p:cNvPr>
          <p:cNvSpPr txBox="1"/>
          <p:nvPr/>
        </p:nvSpPr>
        <p:spPr>
          <a:xfrm>
            <a:off x="8737050" y="4289286"/>
            <a:ext cx="2723814"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cos (0⁰)       =   + 1</a:t>
            </a:r>
            <a:endParaRPr lang="en-US" sz="2400" dirty="0"/>
          </a:p>
        </p:txBody>
      </p:sp>
      <p:grpSp>
        <p:nvGrpSpPr>
          <p:cNvPr id="6" name="Group 5">
            <a:extLst>
              <a:ext uri="{FF2B5EF4-FFF2-40B4-BE49-F238E27FC236}">
                <a16:creationId xmlns:a16="http://schemas.microsoft.com/office/drawing/2014/main" id="{EBA3D125-AE67-4C28-A6B4-7A7038990DD8}"/>
              </a:ext>
            </a:extLst>
          </p:cNvPr>
          <p:cNvGrpSpPr/>
          <p:nvPr/>
        </p:nvGrpSpPr>
        <p:grpSpPr>
          <a:xfrm>
            <a:off x="2206189" y="3438659"/>
            <a:ext cx="1118554" cy="1236119"/>
            <a:chOff x="1375004" y="3424966"/>
            <a:chExt cx="1118554" cy="1236119"/>
          </a:xfrm>
        </p:grpSpPr>
        <p:cxnSp>
          <p:nvCxnSpPr>
            <p:cNvPr id="13" name="Straight Arrow Connector 12">
              <a:extLst>
                <a:ext uri="{FF2B5EF4-FFF2-40B4-BE49-F238E27FC236}">
                  <a16:creationId xmlns:a16="http://schemas.microsoft.com/office/drawing/2014/main" id="{2E3848E4-6542-405E-81F0-30C50581193B}"/>
                </a:ext>
              </a:extLst>
            </p:cNvPr>
            <p:cNvCxnSpPr>
              <a:cxnSpLocks/>
            </p:cNvCxnSpPr>
            <p:nvPr/>
          </p:nvCxnSpPr>
          <p:spPr>
            <a:xfrm>
              <a:off x="1837108" y="3424966"/>
              <a:ext cx="0" cy="80484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E9A896C-C2E7-4214-82AB-2CD3A7811D79}"/>
                </a:ext>
              </a:extLst>
            </p:cNvPr>
            <p:cNvSpPr txBox="1"/>
            <p:nvPr/>
          </p:nvSpPr>
          <p:spPr>
            <a:xfrm>
              <a:off x="1375004" y="4199420"/>
              <a:ext cx="1118554" cy="461665"/>
            </a:xfrm>
            <a:prstGeom prst="rect">
              <a:avLst/>
            </a:prstGeom>
            <a:noFill/>
          </p:spPr>
          <p:txBody>
            <a:bodyPr wrap="square" rtlCol="0">
              <a:spAutoFit/>
            </a:bodyPr>
            <a:lstStyle/>
            <a:p>
              <a:r>
                <a:rPr lang="en-US" sz="2400" dirty="0">
                  <a:solidFill>
                    <a:srgbClr val="FF0000"/>
                  </a:solidFill>
                </a:rPr>
                <a:t>F = mg</a:t>
              </a:r>
            </a:p>
          </p:txBody>
        </p:sp>
      </p:grpSp>
      <p:grpSp>
        <p:nvGrpSpPr>
          <p:cNvPr id="35" name="Group 34">
            <a:extLst>
              <a:ext uri="{FF2B5EF4-FFF2-40B4-BE49-F238E27FC236}">
                <a16:creationId xmlns:a16="http://schemas.microsoft.com/office/drawing/2014/main" id="{38C3792F-F5E1-4540-8C10-5D439B805041}"/>
              </a:ext>
            </a:extLst>
          </p:cNvPr>
          <p:cNvGrpSpPr/>
          <p:nvPr/>
        </p:nvGrpSpPr>
        <p:grpSpPr>
          <a:xfrm>
            <a:off x="5005357" y="3263120"/>
            <a:ext cx="6666685" cy="1172172"/>
            <a:chOff x="4740766" y="3528612"/>
            <a:chExt cx="6666685" cy="1172172"/>
          </a:xfrm>
        </p:grpSpPr>
        <p:sp>
          <p:nvSpPr>
            <p:cNvPr id="24" name="TextBox 23">
              <a:extLst>
                <a:ext uri="{FF2B5EF4-FFF2-40B4-BE49-F238E27FC236}">
                  <a16:creationId xmlns:a16="http://schemas.microsoft.com/office/drawing/2014/main" id="{0DA28FF0-7FAA-43E9-AE12-47F1336FA5A4}"/>
                </a:ext>
              </a:extLst>
            </p:cNvPr>
            <p:cNvSpPr txBox="1"/>
            <p:nvPr/>
          </p:nvSpPr>
          <p:spPr>
            <a:xfrm>
              <a:off x="5346022" y="3667425"/>
              <a:ext cx="6061429" cy="830997"/>
            </a:xfrm>
            <a:prstGeom prst="rect">
              <a:avLst/>
            </a:prstGeom>
            <a:noFill/>
          </p:spPr>
          <p:txBody>
            <a:bodyPr wrap="square" rtlCol="0">
              <a:spAutoFit/>
            </a:bodyPr>
            <a:lstStyle/>
            <a:p>
              <a:r>
                <a:rPr lang="en-US" sz="2400" dirty="0"/>
                <a:t>Since gravity is acting opposite the motion, we define </a:t>
              </a:r>
              <a:r>
                <a:rPr lang="el-GR" sz="2400" dirty="0"/>
                <a:t>ϴ</a:t>
              </a:r>
              <a:r>
                <a:rPr lang="en-US" sz="2400" dirty="0"/>
                <a:t> = 180</a:t>
              </a:r>
              <a:r>
                <a:rPr lang="en-US" sz="2400" dirty="0">
                  <a:latin typeface="Calibri" panose="020F0502020204030204" pitchFamily="34" charset="0"/>
                  <a:cs typeface="Calibri" panose="020F0502020204030204" pitchFamily="34" charset="0"/>
                </a:rPr>
                <a:t>⁰</a:t>
              </a:r>
              <a:r>
                <a:rPr lang="en-US" sz="2400" dirty="0"/>
                <a:t>.</a:t>
              </a:r>
            </a:p>
          </p:txBody>
        </p:sp>
        <p:grpSp>
          <p:nvGrpSpPr>
            <p:cNvPr id="34" name="Group 33">
              <a:extLst>
                <a:ext uri="{FF2B5EF4-FFF2-40B4-BE49-F238E27FC236}">
                  <a16:creationId xmlns:a16="http://schemas.microsoft.com/office/drawing/2014/main" id="{A8876AC5-779F-4AA8-A8C7-ED127F1166E0}"/>
                </a:ext>
              </a:extLst>
            </p:cNvPr>
            <p:cNvGrpSpPr/>
            <p:nvPr/>
          </p:nvGrpSpPr>
          <p:grpSpPr>
            <a:xfrm>
              <a:off x="4740766" y="3528612"/>
              <a:ext cx="211015" cy="1172172"/>
              <a:chOff x="4740766" y="3528612"/>
              <a:chExt cx="211015" cy="1172172"/>
            </a:xfrm>
          </p:grpSpPr>
          <p:cxnSp>
            <p:nvCxnSpPr>
              <p:cNvPr id="30" name="Straight Arrow Connector 29">
                <a:extLst>
                  <a:ext uri="{FF2B5EF4-FFF2-40B4-BE49-F238E27FC236}">
                    <a16:creationId xmlns:a16="http://schemas.microsoft.com/office/drawing/2014/main" id="{B33BF86F-E9F1-4A32-BAA2-17E3309095E2}"/>
                  </a:ext>
                </a:extLst>
              </p:cNvPr>
              <p:cNvCxnSpPr>
                <a:cxnSpLocks/>
              </p:cNvCxnSpPr>
              <p:nvPr/>
            </p:nvCxnSpPr>
            <p:spPr>
              <a:xfrm flipV="1">
                <a:off x="4951781" y="3528612"/>
                <a:ext cx="0" cy="1172172"/>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845FD07-1E51-41D4-B879-E99E83A18BCE}"/>
                  </a:ext>
                </a:extLst>
              </p:cNvPr>
              <p:cNvCxnSpPr>
                <a:cxnSpLocks/>
              </p:cNvCxnSpPr>
              <p:nvPr/>
            </p:nvCxnSpPr>
            <p:spPr>
              <a:xfrm>
                <a:off x="4740766" y="3775655"/>
                <a:ext cx="0" cy="80484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36" name="TextBox 35">
            <a:extLst>
              <a:ext uri="{FF2B5EF4-FFF2-40B4-BE49-F238E27FC236}">
                <a16:creationId xmlns:a16="http://schemas.microsoft.com/office/drawing/2014/main" id="{E3989B63-2FCC-48FB-B5A6-265556B1B658}"/>
              </a:ext>
            </a:extLst>
          </p:cNvPr>
          <p:cNvSpPr txBox="1"/>
          <p:nvPr/>
        </p:nvSpPr>
        <p:spPr>
          <a:xfrm>
            <a:off x="4160416" y="5284733"/>
            <a:ext cx="7638758" cy="1200329"/>
          </a:xfrm>
          <a:prstGeom prst="rect">
            <a:avLst/>
          </a:prstGeom>
          <a:noFill/>
        </p:spPr>
        <p:txBody>
          <a:bodyPr wrap="square" rtlCol="0">
            <a:spAutoFit/>
          </a:bodyPr>
          <a:lstStyle/>
          <a:p>
            <a:r>
              <a:rPr lang="en-US" sz="2400" dirty="0"/>
              <a:t>In this case we see that the lifting force does positive work and gravity does negative work.  The magnitude of each is the same since the motion has acceleration = 0</a:t>
            </a:r>
          </a:p>
        </p:txBody>
      </p:sp>
      <p:grpSp>
        <p:nvGrpSpPr>
          <p:cNvPr id="31" name="Group 30">
            <a:extLst>
              <a:ext uri="{FF2B5EF4-FFF2-40B4-BE49-F238E27FC236}">
                <a16:creationId xmlns:a16="http://schemas.microsoft.com/office/drawing/2014/main" id="{7FEA7F55-6BBE-4ECE-97F6-EC5DD78C23E8}"/>
              </a:ext>
            </a:extLst>
          </p:cNvPr>
          <p:cNvGrpSpPr/>
          <p:nvPr/>
        </p:nvGrpSpPr>
        <p:grpSpPr>
          <a:xfrm>
            <a:off x="607364" y="2976874"/>
            <a:ext cx="674746" cy="1247502"/>
            <a:chOff x="1610923" y="3220496"/>
            <a:chExt cx="674746" cy="1247502"/>
          </a:xfrm>
        </p:grpSpPr>
        <p:cxnSp>
          <p:nvCxnSpPr>
            <p:cNvPr id="33" name="Straight Arrow Connector 32">
              <a:extLst>
                <a:ext uri="{FF2B5EF4-FFF2-40B4-BE49-F238E27FC236}">
                  <a16:creationId xmlns:a16="http://schemas.microsoft.com/office/drawing/2014/main" id="{2CA9D5BD-B640-4162-9486-63E2A24FB7A6}"/>
                </a:ext>
              </a:extLst>
            </p:cNvPr>
            <p:cNvCxnSpPr>
              <a:cxnSpLocks/>
            </p:cNvCxnSpPr>
            <p:nvPr/>
          </p:nvCxnSpPr>
          <p:spPr>
            <a:xfrm flipV="1">
              <a:off x="1934281" y="3691508"/>
              <a:ext cx="0" cy="77649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A23D706-BA34-47D5-91BD-0689FBD2A5FD}"/>
                </a:ext>
              </a:extLst>
            </p:cNvPr>
            <p:cNvSpPr txBox="1"/>
            <p:nvPr/>
          </p:nvSpPr>
          <p:spPr>
            <a:xfrm>
              <a:off x="1610923" y="3220496"/>
              <a:ext cx="674746" cy="461665"/>
            </a:xfrm>
            <a:prstGeom prst="rect">
              <a:avLst/>
            </a:prstGeom>
            <a:noFill/>
          </p:spPr>
          <p:txBody>
            <a:bodyPr wrap="square" rtlCol="0">
              <a:spAutoFit/>
            </a:bodyPr>
            <a:lstStyle/>
            <a:p>
              <a:r>
                <a:rPr lang="en-US" sz="2400" dirty="0">
                  <a:solidFill>
                    <a:srgbClr val="FF0000"/>
                  </a:solidFill>
                </a:rPr>
                <a:t>F</a:t>
              </a:r>
              <a:r>
                <a:rPr lang="en-US" sz="2400" baseline="-25000" dirty="0">
                  <a:solidFill>
                    <a:srgbClr val="FF0000"/>
                  </a:solidFill>
                </a:rPr>
                <a:t>Lift</a:t>
              </a:r>
              <a:r>
                <a:rPr lang="en-US" sz="2400" dirty="0">
                  <a:solidFill>
                    <a:srgbClr val="FF0000"/>
                  </a:solidFill>
                </a:rPr>
                <a:t> </a:t>
              </a:r>
            </a:p>
          </p:txBody>
        </p:sp>
      </p:grpSp>
      <p:grpSp>
        <p:nvGrpSpPr>
          <p:cNvPr id="38" name="Group 37">
            <a:extLst>
              <a:ext uri="{FF2B5EF4-FFF2-40B4-BE49-F238E27FC236}">
                <a16:creationId xmlns:a16="http://schemas.microsoft.com/office/drawing/2014/main" id="{4A79930E-9017-44F4-82CC-DE93B163E7DD}"/>
              </a:ext>
            </a:extLst>
          </p:cNvPr>
          <p:cNvGrpSpPr/>
          <p:nvPr/>
        </p:nvGrpSpPr>
        <p:grpSpPr>
          <a:xfrm>
            <a:off x="5013673" y="1873652"/>
            <a:ext cx="6658369" cy="1172171"/>
            <a:chOff x="4749082" y="3540439"/>
            <a:chExt cx="6658369" cy="1172171"/>
          </a:xfrm>
        </p:grpSpPr>
        <p:sp>
          <p:nvSpPr>
            <p:cNvPr id="39" name="TextBox 38">
              <a:extLst>
                <a:ext uri="{FF2B5EF4-FFF2-40B4-BE49-F238E27FC236}">
                  <a16:creationId xmlns:a16="http://schemas.microsoft.com/office/drawing/2014/main" id="{70847E13-971B-4F6A-8AEC-8C88CA84C09F}"/>
                </a:ext>
              </a:extLst>
            </p:cNvPr>
            <p:cNvSpPr txBox="1"/>
            <p:nvPr/>
          </p:nvSpPr>
          <p:spPr>
            <a:xfrm>
              <a:off x="5346022" y="3667425"/>
              <a:ext cx="6061429" cy="830997"/>
            </a:xfrm>
            <a:prstGeom prst="rect">
              <a:avLst/>
            </a:prstGeom>
            <a:noFill/>
          </p:spPr>
          <p:txBody>
            <a:bodyPr wrap="square" rtlCol="0">
              <a:spAutoFit/>
            </a:bodyPr>
            <a:lstStyle/>
            <a:p>
              <a:r>
                <a:rPr lang="en-US" sz="2400" dirty="0"/>
                <a:t>Since the lifting force is in the direction of the motion, we define </a:t>
              </a:r>
              <a:r>
                <a:rPr lang="el-GR" sz="2400" dirty="0"/>
                <a:t>ϴ</a:t>
              </a:r>
              <a:r>
                <a:rPr lang="en-US" sz="2400" dirty="0"/>
                <a:t> = 0</a:t>
              </a:r>
              <a:r>
                <a:rPr lang="en-US" sz="2400" dirty="0">
                  <a:latin typeface="Calibri" panose="020F0502020204030204" pitchFamily="34" charset="0"/>
                  <a:cs typeface="Calibri" panose="020F0502020204030204" pitchFamily="34" charset="0"/>
                </a:rPr>
                <a:t>⁰</a:t>
              </a:r>
              <a:r>
                <a:rPr lang="en-US" sz="2400" dirty="0"/>
                <a:t>.</a:t>
              </a:r>
            </a:p>
          </p:txBody>
        </p:sp>
        <p:grpSp>
          <p:nvGrpSpPr>
            <p:cNvPr id="40" name="Group 39">
              <a:extLst>
                <a:ext uri="{FF2B5EF4-FFF2-40B4-BE49-F238E27FC236}">
                  <a16:creationId xmlns:a16="http://schemas.microsoft.com/office/drawing/2014/main" id="{EBBB5283-009B-4BBA-92C2-D66B29980120}"/>
                </a:ext>
              </a:extLst>
            </p:cNvPr>
            <p:cNvGrpSpPr/>
            <p:nvPr/>
          </p:nvGrpSpPr>
          <p:grpSpPr>
            <a:xfrm>
              <a:off x="4749082" y="3540439"/>
              <a:ext cx="202699" cy="1172171"/>
              <a:chOff x="4749082" y="3540439"/>
              <a:chExt cx="202699" cy="1172171"/>
            </a:xfrm>
          </p:grpSpPr>
          <p:cxnSp>
            <p:nvCxnSpPr>
              <p:cNvPr id="41" name="Straight Arrow Connector 40">
                <a:extLst>
                  <a:ext uri="{FF2B5EF4-FFF2-40B4-BE49-F238E27FC236}">
                    <a16:creationId xmlns:a16="http://schemas.microsoft.com/office/drawing/2014/main" id="{140F22DC-A513-438C-BD11-39D30D09E0BD}"/>
                  </a:ext>
                </a:extLst>
              </p:cNvPr>
              <p:cNvCxnSpPr>
                <a:cxnSpLocks/>
              </p:cNvCxnSpPr>
              <p:nvPr/>
            </p:nvCxnSpPr>
            <p:spPr>
              <a:xfrm flipV="1">
                <a:off x="4951781" y="3540439"/>
                <a:ext cx="0" cy="1172171"/>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9590C01-8458-4BD5-A57D-F75961E62E79}"/>
                  </a:ext>
                </a:extLst>
              </p:cNvPr>
              <p:cNvCxnSpPr>
                <a:cxnSpLocks/>
              </p:cNvCxnSpPr>
              <p:nvPr/>
            </p:nvCxnSpPr>
            <p:spPr>
              <a:xfrm flipV="1">
                <a:off x="4749082" y="3746700"/>
                <a:ext cx="0" cy="804841"/>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45" name="TextBox 44">
            <a:extLst>
              <a:ext uri="{FF2B5EF4-FFF2-40B4-BE49-F238E27FC236}">
                <a16:creationId xmlns:a16="http://schemas.microsoft.com/office/drawing/2014/main" id="{4E998756-F32B-401F-8EF0-2BB86B100BC9}"/>
              </a:ext>
            </a:extLst>
          </p:cNvPr>
          <p:cNvSpPr txBox="1"/>
          <p:nvPr/>
        </p:nvSpPr>
        <p:spPr>
          <a:xfrm>
            <a:off x="8737050" y="4735839"/>
            <a:ext cx="2756203"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cos (180⁰)  =    - 1</a:t>
            </a:r>
            <a:endParaRPr lang="en-US" sz="2400" dirty="0"/>
          </a:p>
        </p:txBody>
      </p:sp>
      <p:sp>
        <p:nvSpPr>
          <p:cNvPr id="48" name="TextBox 47">
            <a:extLst>
              <a:ext uri="{FF2B5EF4-FFF2-40B4-BE49-F238E27FC236}">
                <a16:creationId xmlns:a16="http://schemas.microsoft.com/office/drawing/2014/main" id="{3E170430-1B7E-4510-88B4-49B6663993C2}"/>
              </a:ext>
            </a:extLst>
          </p:cNvPr>
          <p:cNvSpPr txBox="1"/>
          <p:nvPr/>
        </p:nvSpPr>
        <p:spPr>
          <a:xfrm>
            <a:off x="5610613" y="4298278"/>
            <a:ext cx="2784824" cy="830997"/>
          </a:xfrm>
          <a:prstGeom prst="rect">
            <a:avLst/>
          </a:prstGeom>
          <a:noFill/>
        </p:spPr>
        <p:txBody>
          <a:bodyPr wrap="square" rtlCol="0">
            <a:spAutoFit/>
          </a:bodyPr>
          <a:lstStyle/>
          <a:p>
            <a:r>
              <a:rPr lang="en-US" sz="2400" dirty="0"/>
              <a:t>Looking at</a:t>
            </a:r>
          </a:p>
          <a:p>
            <a:r>
              <a:rPr lang="en-US" sz="2400" dirty="0"/>
              <a:t>Work  =  </a:t>
            </a:r>
            <a:r>
              <a:rPr lang="en-US" sz="2400" dirty="0">
                <a:latin typeface="Calibri" panose="020F0502020204030204" pitchFamily="34" charset="0"/>
                <a:cs typeface="Calibri" panose="020F0502020204030204" pitchFamily="34" charset="0"/>
              </a:rPr>
              <a:t>ab </a:t>
            </a:r>
            <a:r>
              <a:rPr lang="en-US" sz="2400" b="1" dirty="0">
                <a:latin typeface="Calibri" panose="020F0502020204030204" pitchFamily="34" charset="0"/>
                <a:cs typeface="Calibri" panose="020F0502020204030204" pitchFamily="34" charset="0"/>
              </a:rPr>
              <a:t>cos (</a:t>
            </a:r>
            <a:r>
              <a:rPr lang="el-GR" sz="2400" b="1" dirty="0"/>
              <a:t>ϴ</a:t>
            </a:r>
            <a:r>
              <a:rPr lang="en-US" sz="2400" b="1" dirty="0">
                <a:latin typeface="Calibri" panose="020F0502020204030204" pitchFamily="34" charset="0"/>
                <a:cs typeface="Calibri" panose="020F0502020204030204" pitchFamily="34" charset="0"/>
              </a:rPr>
              <a:t>)</a:t>
            </a:r>
            <a:endParaRPr lang="en-US" sz="2400" b="1" dirty="0"/>
          </a:p>
        </p:txBody>
      </p:sp>
    </p:spTree>
    <p:extLst>
      <p:ext uri="{BB962C8B-B14F-4D97-AF65-F5344CB8AC3E}">
        <p14:creationId xmlns:p14="http://schemas.microsoft.com/office/powerpoint/2010/main" val="335667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5E-6 -7.40741E-7 L -0.00117 -0.28009 " pathEditMode="relative" rAng="0" ptsTypes="AA">
                                      <p:cBhvr>
                                        <p:cTn id="6" dur="2000" fill="hold"/>
                                        <p:tgtEl>
                                          <p:spTgt spid="4"/>
                                        </p:tgtEl>
                                        <p:attrNameLst>
                                          <p:attrName>ppt_x</p:attrName>
                                          <p:attrName>ppt_y</p:attrName>
                                        </p:attrNameLst>
                                      </p:cBhvr>
                                      <p:rCtr x="-65" y="-14005"/>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6" grpId="0"/>
      <p:bldP spid="45"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06D744E-BFDF-4F40-A5F1-235962DBB7B2}"/>
              </a:ext>
            </a:extLst>
          </p:cNvPr>
          <p:cNvSpPr/>
          <p:nvPr/>
        </p:nvSpPr>
        <p:spPr>
          <a:xfrm>
            <a:off x="2172007" y="3611880"/>
            <a:ext cx="900332" cy="8757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9C15397-24CF-49D2-A6A6-3929E415AAE0}"/>
              </a:ext>
            </a:extLst>
          </p:cNvPr>
          <p:cNvSpPr txBox="1"/>
          <p:nvPr/>
        </p:nvSpPr>
        <p:spPr>
          <a:xfrm>
            <a:off x="6724364" y="2654268"/>
            <a:ext cx="4234367" cy="830997"/>
          </a:xfrm>
          <a:prstGeom prst="rect">
            <a:avLst/>
          </a:prstGeom>
          <a:noFill/>
        </p:spPr>
        <p:txBody>
          <a:bodyPr wrap="square" rtlCol="0">
            <a:spAutoFit/>
          </a:bodyPr>
          <a:lstStyle/>
          <a:p>
            <a:r>
              <a:rPr lang="en-US" sz="2400" dirty="0"/>
              <a:t>A change in position of a particle is called </a:t>
            </a:r>
            <a:r>
              <a:rPr lang="en-US" sz="2400" b="1" dirty="0"/>
              <a:t>Displacement</a:t>
            </a:r>
            <a:r>
              <a:rPr lang="en-US" sz="2400" dirty="0"/>
              <a:t>.</a:t>
            </a:r>
          </a:p>
        </p:txBody>
      </p:sp>
      <p:sp>
        <p:nvSpPr>
          <p:cNvPr id="7" name="TextBox 6">
            <a:extLst>
              <a:ext uri="{FF2B5EF4-FFF2-40B4-BE49-F238E27FC236}">
                <a16:creationId xmlns:a16="http://schemas.microsoft.com/office/drawing/2014/main" id="{08D398F2-AEB5-4784-A54F-819D9A2DB51F}"/>
              </a:ext>
            </a:extLst>
          </p:cNvPr>
          <p:cNvSpPr txBox="1"/>
          <p:nvPr/>
        </p:nvSpPr>
        <p:spPr>
          <a:xfrm>
            <a:off x="3409070" y="208125"/>
            <a:ext cx="5373859" cy="584775"/>
          </a:xfrm>
          <a:prstGeom prst="rect">
            <a:avLst/>
          </a:prstGeom>
          <a:noFill/>
        </p:spPr>
        <p:txBody>
          <a:bodyPr wrap="square" rtlCol="0">
            <a:spAutoFit/>
          </a:bodyPr>
          <a:lstStyle/>
          <a:p>
            <a:pPr algn="ctr"/>
            <a:r>
              <a:rPr lang="en-US" sz="3200" dirty="0">
                <a:solidFill>
                  <a:srgbClr val="FF0000"/>
                </a:solidFill>
              </a:rPr>
              <a:t>Vector Basics</a:t>
            </a:r>
          </a:p>
        </p:txBody>
      </p:sp>
      <p:sp>
        <p:nvSpPr>
          <p:cNvPr id="3" name="Slide Number Placeholder 2">
            <a:extLst>
              <a:ext uri="{FF2B5EF4-FFF2-40B4-BE49-F238E27FC236}">
                <a16:creationId xmlns:a16="http://schemas.microsoft.com/office/drawing/2014/main" id="{F53FCFB8-E879-47EF-AD33-21370601A7D2}"/>
              </a:ext>
            </a:extLst>
          </p:cNvPr>
          <p:cNvSpPr>
            <a:spLocks noGrp="1"/>
          </p:cNvSpPr>
          <p:nvPr>
            <p:ph type="sldNum" sz="quarter" idx="12"/>
          </p:nvPr>
        </p:nvSpPr>
        <p:spPr/>
        <p:txBody>
          <a:bodyPr/>
          <a:lstStyle/>
          <a:p>
            <a:fld id="{2ABD293D-5FC3-490B-AAA5-62A0FFBD4BDC}" type="slidenum">
              <a:rPr lang="en-US" smtClean="0"/>
              <a:t>3</a:t>
            </a:fld>
            <a:endParaRPr lang="en-US"/>
          </a:p>
        </p:txBody>
      </p:sp>
    </p:spTree>
    <p:extLst>
      <p:ext uri="{BB962C8B-B14F-4D97-AF65-F5344CB8AC3E}">
        <p14:creationId xmlns:p14="http://schemas.microsoft.com/office/powerpoint/2010/main" val="203679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95833E-6 7.40741E-7 L 0.24805 -0.2169 " pathEditMode="relative" rAng="0" ptsTypes="AA">
                                      <p:cBhvr>
                                        <p:cTn id="6" dur="2000" fill="hold"/>
                                        <p:tgtEl>
                                          <p:spTgt spid="2"/>
                                        </p:tgtEl>
                                        <p:attrNameLst>
                                          <p:attrName>ppt_x</p:attrName>
                                          <p:attrName>ppt_y</p:attrName>
                                        </p:attrNameLst>
                                      </p:cBhvr>
                                      <p:rCtr x="12396" y="-108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3781E6A-163E-4090-BCAA-146D9E0017FE}"/>
              </a:ext>
            </a:extLst>
          </p:cNvPr>
          <p:cNvSpPr/>
          <p:nvPr/>
        </p:nvSpPr>
        <p:spPr>
          <a:xfrm>
            <a:off x="9186489" y="2253317"/>
            <a:ext cx="1530931" cy="552270"/>
          </a:xfrm>
          <a:custGeom>
            <a:avLst/>
            <a:gdLst>
              <a:gd name="connsiteX0" fmla="*/ 1123340 w 1320288"/>
              <a:gd name="connsiteY0" fmla="*/ 787848 h 830051"/>
              <a:gd name="connsiteX1" fmla="*/ 1320288 w 1320288"/>
              <a:gd name="connsiteY1" fmla="*/ 450224 h 830051"/>
              <a:gd name="connsiteX2" fmla="*/ 1123340 w 1320288"/>
              <a:gd name="connsiteY2" fmla="*/ 140734 h 830051"/>
              <a:gd name="connsiteX3" fmla="*/ 630971 w 1320288"/>
              <a:gd name="connsiteY3" fmla="*/ 58 h 830051"/>
              <a:gd name="connsiteX4" fmla="*/ 110466 w 1320288"/>
              <a:gd name="connsiteY4" fmla="*/ 154802 h 830051"/>
              <a:gd name="connsiteX5" fmla="*/ 11992 w 1320288"/>
              <a:gd name="connsiteY5" fmla="*/ 576833 h 830051"/>
              <a:gd name="connsiteX6" fmla="*/ 293346 w 1320288"/>
              <a:gd name="connsiteY6" fmla="*/ 830051 h 830051"/>
              <a:gd name="connsiteX7" fmla="*/ 293346 w 1320288"/>
              <a:gd name="connsiteY7" fmla="*/ 830051 h 830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288" h="830051">
                <a:moveTo>
                  <a:pt x="1123340" y="787848"/>
                </a:moveTo>
                <a:cubicBezTo>
                  <a:pt x="1221814" y="672962"/>
                  <a:pt x="1320288" y="558076"/>
                  <a:pt x="1320288" y="450224"/>
                </a:cubicBezTo>
                <a:cubicBezTo>
                  <a:pt x="1320288" y="342372"/>
                  <a:pt x="1238226" y="215762"/>
                  <a:pt x="1123340" y="140734"/>
                </a:cubicBezTo>
                <a:cubicBezTo>
                  <a:pt x="1008454" y="65706"/>
                  <a:pt x="799783" y="-2287"/>
                  <a:pt x="630971" y="58"/>
                </a:cubicBezTo>
                <a:cubicBezTo>
                  <a:pt x="462159" y="2403"/>
                  <a:pt x="213629" y="58673"/>
                  <a:pt x="110466" y="154802"/>
                </a:cubicBezTo>
                <a:cubicBezTo>
                  <a:pt x="7303" y="250931"/>
                  <a:pt x="-18488" y="464292"/>
                  <a:pt x="11992" y="576833"/>
                </a:cubicBezTo>
                <a:cubicBezTo>
                  <a:pt x="42472" y="689374"/>
                  <a:pt x="293346" y="830051"/>
                  <a:pt x="293346" y="830051"/>
                </a:cubicBezTo>
                <a:lnTo>
                  <a:pt x="293346" y="830051"/>
                </a:lnTo>
              </a:path>
            </a:pathLst>
          </a:custGeom>
          <a:noFill/>
          <a:ln w="571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ylinder 3">
            <a:extLst>
              <a:ext uri="{FF2B5EF4-FFF2-40B4-BE49-F238E27FC236}">
                <a16:creationId xmlns:a16="http://schemas.microsoft.com/office/drawing/2014/main" id="{93BFF55F-11DC-487A-A15D-1C37A7549A7C}"/>
              </a:ext>
            </a:extLst>
          </p:cNvPr>
          <p:cNvSpPr/>
          <p:nvPr/>
        </p:nvSpPr>
        <p:spPr>
          <a:xfrm>
            <a:off x="9768291" y="1691112"/>
            <a:ext cx="367328" cy="3394668"/>
          </a:xfrm>
          <a:prstGeom prst="ca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470C7A6-AAA9-478F-93BB-59AD6C5D4D20}"/>
              </a:ext>
            </a:extLst>
          </p:cNvPr>
          <p:cNvSpPr txBox="1"/>
          <p:nvPr/>
        </p:nvSpPr>
        <p:spPr>
          <a:xfrm>
            <a:off x="3409070" y="256251"/>
            <a:ext cx="5373859" cy="584775"/>
          </a:xfrm>
          <a:prstGeom prst="rect">
            <a:avLst/>
          </a:prstGeom>
          <a:noFill/>
        </p:spPr>
        <p:txBody>
          <a:bodyPr wrap="square" rtlCol="0">
            <a:spAutoFit/>
          </a:bodyPr>
          <a:lstStyle/>
          <a:p>
            <a:pPr algn="ctr"/>
            <a:r>
              <a:rPr lang="en-US" sz="3200" dirty="0">
                <a:solidFill>
                  <a:srgbClr val="FF0000"/>
                </a:solidFill>
              </a:rPr>
              <a:t>Right-hand Rule</a:t>
            </a:r>
          </a:p>
        </p:txBody>
      </p:sp>
      <p:sp>
        <p:nvSpPr>
          <p:cNvPr id="6" name="Slide Number Placeholder 5">
            <a:extLst>
              <a:ext uri="{FF2B5EF4-FFF2-40B4-BE49-F238E27FC236}">
                <a16:creationId xmlns:a16="http://schemas.microsoft.com/office/drawing/2014/main" id="{4BE9303E-2BE8-44A7-BEC5-13A8166EF1D1}"/>
              </a:ext>
            </a:extLst>
          </p:cNvPr>
          <p:cNvSpPr>
            <a:spLocks noGrp="1"/>
          </p:cNvSpPr>
          <p:nvPr>
            <p:ph type="sldNum" sz="quarter" idx="12"/>
          </p:nvPr>
        </p:nvSpPr>
        <p:spPr/>
        <p:txBody>
          <a:bodyPr/>
          <a:lstStyle/>
          <a:p>
            <a:fld id="{2ABD293D-5FC3-490B-AAA5-62A0FFBD4BDC}" type="slidenum">
              <a:rPr lang="en-US" smtClean="0"/>
              <a:t>30</a:t>
            </a:fld>
            <a:endParaRPr lang="en-US"/>
          </a:p>
        </p:txBody>
      </p:sp>
      <p:sp>
        <p:nvSpPr>
          <p:cNvPr id="7" name="TextBox 6">
            <a:extLst>
              <a:ext uri="{FF2B5EF4-FFF2-40B4-BE49-F238E27FC236}">
                <a16:creationId xmlns:a16="http://schemas.microsoft.com/office/drawing/2014/main" id="{E81CCF09-0226-4253-B03C-604F28BEFC0A}"/>
              </a:ext>
            </a:extLst>
          </p:cNvPr>
          <p:cNvSpPr txBox="1"/>
          <p:nvPr/>
        </p:nvSpPr>
        <p:spPr>
          <a:xfrm>
            <a:off x="908817" y="1311018"/>
            <a:ext cx="5091362" cy="1200329"/>
          </a:xfrm>
          <a:prstGeom prst="rect">
            <a:avLst/>
          </a:prstGeom>
          <a:noFill/>
        </p:spPr>
        <p:txBody>
          <a:bodyPr wrap="square" rtlCol="0">
            <a:spAutoFit/>
          </a:bodyPr>
          <a:lstStyle/>
          <a:p>
            <a:r>
              <a:rPr lang="en-US" sz="2400" dirty="0"/>
              <a:t>Before moving on, the concept of the “</a:t>
            </a:r>
            <a:r>
              <a:rPr lang="en-US" sz="2400" b="1" dirty="0"/>
              <a:t>Right-hand Rule</a:t>
            </a:r>
            <a:r>
              <a:rPr lang="en-US" sz="2400" dirty="0"/>
              <a:t>” needs to be introduced.</a:t>
            </a:r>
          </a:p>
        </p:txBody>
      </p:sp>
      <p:grpSp>
        <p:nvGrpSpPr>
          <p:cNvPr id="17" name="Group 16">
            <a:extLst>
              <a:ext uri="{FF2B5EF4-FFF2-40B4-BE49-F238E27FC236}">
                <a16:creationId xmlns:a16="http://schemas.microsoft.com/office/drawing/2014/main" id="{64A9B3A1-C745-4B03-9807-F0B664CCB67A}"/>
              </a:ext>
            </a:extLst>
          </p:cNvPr>
          <p:cNvGrpSpPr/>
          <p:nvPr/>
        </p:nvGrpSpPr>
        <p:grpSpPr>
          <a:xfrm>
            <a:off x="6581981" y="1691527"/>
            <a:ext cx="2424885" cy="3815316"/>
            <a:chOff x="6581981" y="1691527"/>
            <a:chExt cx="2424885" cy="3815316"/>
          </a:xfrm>
        </p:grpSpPr>
        <p:pic>
          <p:nvPicPr>
            <p:cNvPr id="2" name="Picture 1">
              <a:extLst>
                <a:ext uri="{FF2B5EF4-FFF2-40B4-BE49-F238E27FC236}">
                  <a16:creationId xmlns:a16="http://schemas.microsoft.com/office/drawing/2014/main" id="{D84BD6DD-F239-46ED-B3FD-92ED6E4862E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581981" y="1691527"/>
              <a:ext cx="2424885" cy="3815316"/>
            </a:xfrm>
            <a:prstGeom prst="rect">
              <a:avLst/>
            </a:prstGeom>
          </p:spPr>
        </p:pic>
        <p:sp>
          <p:nvSpPr>
            <p:cNvPr id="15" name="Freeform: Shape 14">
              <a:extLst>
                <a:ext uri="{FF2B5EF4-FFF2-40B4-BE49-F238E27FC236}">
                  <a16:creationId xmlns:a16="http://schemas.microsoft.com/office/drawing/2014/main" id="{DB8BE951-8E01-412D-A7AB-EBB00976EDD3}"/>
                </a:ext>
              </a:extLst>
            </p:cNvPr>
            <p:cNvSpPr/>
            <p:nvPr/>
          </p:nvSpPr>
          <p:spPr>
            <a:xfrm rot="21397271">
              <a:off x="6613512" y="3460532"/>
              <a:ext cx="796603" cy="543808"/>
            </a:xfrm>
            <a:custGeom>
              <a:avLst/>
              <a:gdLst>
                <a:gd name="connsiteX0" fmla="*/ 672257 w 672257"/>
                <a:gd name="connsiteY0" fmla="*/ 0 h 520504"/>
                <a:gd name="connsiteX1" fmla="*/ 320564 w 672257"/>
                <a:gd name="connsiteY1" fmla="*/ 56271 h 520504"/>
                <a:gd name="connsiteX2" fmla="*/ 39210 w 672257"/>
                <a:gd name="connsiteY2" fmla="*/ 168812 h 520504"/>
                <a:gd name="connsiteX3" fmla="*/ 11075 w 672257"/>
                <a:gd name="connsiteY3" fmla="*/ 365760 h 520504"/>
                <a:gd name="connsiteX4" fmla="*/ 123617 w 672257"/>
                <a:gd name="connsiteY4" fmla="*/ 492369 h 520504"/>
                <a:gd name="connsiteX5" fmla="*/ 362767 w 672257"/>
                <a:gd name="connsiteY5" fmla="*/ 520504 h 520504"/>
                <a:gd name="connsiteX0" fmla="*/ 663932 w 663932"/>
                <a:gd name="connsiteY0" fmla="*/ 0 h 520504"/>
                <a:gd name="connsiteX1" fmla="*/ 312239 w 663932"/>
                <a:gd name="connsiteY1" fmla="*/ 56271 h 520504"/>
                <a:gd name="connsiteX2" fmla="*/ 58771 w 663932"/>
                <a:gd name="connsiteY2" fmla="*/ 127079 h 520504"/>
                <a:gd name="connsiteX3" fmla="*/ 2750 w 663932"/>
                <a:gd name="connsiteY3" fmla="*/ 365760 h 520504"/>
                <a:gd name="connsiteX4" fmla="*/ 115292 w 663932"/>
                <a:gd name="connsiteY4" fmla="*/ 492369 h 520504"/>
                <a:gd name="connsiteX5" fmla="*/ 354442 w 663932"/>
                <a:gd name="connsiteY5" fmla="*/ 520504 h 520504"/>
                <a:gd name="connsiteX0" fmla="*/ 662583 w 662583"/>
                <a:gd name="connsiteY0" fmla="*/ 0 h 520504"/>
                <a:gd name="connsiteX1" fmla="*/ 310890 w 662583"/>
                <a:gd name="connsiteY1" fmla="*/ 56271 h 520504"/>
                <a:gd name="connsiteX2" fmla="*/ 68576 w 662583"/>
                <a:gd name="connsiteY2" fmla="*/ 139003 h 520504"/>
                <a:gd name="connsiteX3" fmla="*/ 1401 w 662583"/>
                <a:gd name="connsiteY3" fmla="*/ 365760 h 520504"/>
                <a:gd name="connsiteX4" fmla="*/ 113943 w 662583"/>
                <a:gd name="connsiteY4" fmla="*/ 492369 h 520504"/>
                <a:gd name="connsiteX5" fmla="*/ 353093 w 662583"/>
                <a:gd name="connsiteY5" fmla="*/ 520504 h 520504"/>
                <a:gd name="connsiteX0" fmla="*/ 651956 w 651956"/>
                <a:gd name="connsiteY0" fmla="*/ 0 h 520504"/>
                <a:gd name="connsiteX1" fmla="*/ 300263 w 651956"/>
                <a:gd name="connsiteY1" fmla="*/ 56271 h 520504"/>
                <a:gd name="connsiteX2" fmla="*/ 57949 w 651956"/>
                <a:gd name="connsiteY2" fmla="*/ 139003 h 520504"/>
                <a:gd name="connsiteX3" fmla="*/ 1929 w 651956"/>
                <a:gd name="connsiteY3" fmla="*/ 318066 h 520504"/>
                <a:gd name="connsiteX4" fmla="*/ 103316 w 651956"/>
                <a:gd name="connsiteY4" fmla="*/ 492369 h 520504"/>
                <a:gd name="connsiteX5" fmla="*/ 342466 w 651956"/>
                <a:gd name="connsiteY5" fmla="*/ 520504 h 520504"/>
                <a:gd name="connsiteX0" fmla="*/ 551566 w 551566"/>
                <a:gd name="connsiteY0" fmla="*/ 0 h 472809"/>
                <a:gd name="connsiteX1" fmla="*/ 300263 w 551566"/>
                <a:gd name="connsiteY1" fmla="*/ 8576 h 472809"/>
                <a:gd name="connsiteX2" fmla="*/ 57949 w 551566"/>
                <a:gd name="connsiteY2" fmla="*/ 91308 h 472809"/>
                <a:gd name="connsiteX3" fmla="*/ 1929 w 551566"/>
                <a:gd name="connsiteY3" fmla="*/ 270371 h 472809"/>
                <a:gd name="connsiteX4" fmla="*/ 103316 w 551566"/>
                <a:gd name="connsiteY4" fmla="*/ 444674 h 472809"/>
                <a:gd name="connsiteX5" fmla="*/ 342466 w 551566"/>
                <a:gd name="connsiteY5" fmla="*/ 472809 h 472809"/>
                <a:gd name="connsiteX0" fmla="*/ 551281 w 551281"/>
                <a:gd name="connsiteY0" fmla="*/ 0 h 472809"/>
                <a:gd name="connsiteX1" fmla="*/ 272092 w 551281"/>
                <a:gd name="connsiteY1" fmla="*/ 26462 h 472809"/>
                <a:gd name="connsiteX2" fmla="*/ 57664 w 551281"/>
                <a:gd name="connsiteY2" fmla="*/ 91308 h 472809"/>
                <a:gd name="connsiteX3" fmla="*/ 1644 w 551281"/>
                <a:gd name="connsiteY3" fmla="*/ 270371 h 472809"/>
                <a:gd name="connsiteX4" fmla="*/ 103031 w 551281"/>
                <a:gd name="connsiteY4" fmla="*/ 444674 h 472809"/>
                <a:gd name="connsiteX5" fmla="*/ 342181 w 551281"/>
                <a:gd name="connsiteY5" fmla="*/ 472809 h 472809"/>
                <a:gd name="connsiteX0" fmla="*/ 549912 w 549912"/>
                <a:gd name="connsiteY0" fmla="*/ 0 h 472809"/>
                <a:gd name="connsiteX1" fmla="*/ 270723 w 549912"/>
                <a:gd name="connsiteY1" fmla="*/ 26462 h 472809"/>
                <a:gd name="connsiteX2" fmla="*/ 78604 w 549912"/>
                <a:gd name="connsiteY2" fmla="*/ 79385 h 472809"/>
                <a:gd name="connsiteX3" fmla="*/ 275 w 549912"/>
                <a:gd name="connsiteY3" fmla="*/ 270371 h 472809"/>
                <a:gd name="connsiteX4" fmla="*/ 101662 w 549912"/>
                <a:gd name="connsiteY4" fmla="*/ 444674 h 472809"/>
                <a:gd name="connsiteX5" fmla="*/ 340812 w 549912"/>
                <a:gd name="connsiteY5" fmla="*/ 472809 h 472809"/>
                <a:gd name="connsiteX0" fmla="*/ 499717 w 499717"/>
                <a:gd name="connsiteY0" fmla="*/ 10442 h 447480"/>
                <a:gd name="connsiteX1" fmla="*/ 270723 w 499717"/>
                <a:gd name="connsiteY1" fmla="*/ 1133 h 447480"/>
                <a:gd name="connsiteX2" fmla="*/ 78604 w 499717"/>
                <a:gd name="connsiteY2" fmla="*/ 54056 h 447480"/>
                <a:gd name="connsiteX3" fmla="*/ 275 w 499717"/>
                <a:gd name="connsiteY3" fmla="*/ 245042 h 447480"/>
                <a:gd name="connsiteX4" fmla="*/ 101662 w 499717"/>
                <a:gd name="connsiteY4" fmla="*/ 419345 h 447480"/>
                <a:gd name="connsiteX5" fmla="*/ 340812 w 499717"/>
                <a:gd name="connsiteY5" fmla="*/ 447480 h 447480"/>
                <a:gd name="connsiteX0" fmla="*/ 499717 w 499717"/>
                <a:gd name="connsiteY0" fmla="*/ 10442 h 447480"/>
                <a:gd name="connsiteX1" fmla="*/ 270723 w 499717"/>
                <a:gd name="connsiteY1" fmla="*/ 1133 h 447480"/>
                <a:gd name="connsiteX2" fmla="*/ 78604 w 499717"/>
                <a:gd name="connsiteY2" fmla="*/ 54056 h 447480"/>
                <a:gd name="connsiteX3" fmla="*/ 275 w 499717"/>
                <a:gd name="connsiteY3" fmla="*/ 245042 h 447480"/>
                <a:gd name="connsiteX4" fmla="*/ 101662 w 499717"/>
                <a:gd name="connsiteY4" fmla="*/ 419345 h 447480"/>
                <a:gd name="connsiteX5" fmla="*/ 340812 w 499717"/>
                <a:gd name="connsiteY5" fmla="*/ 447480 h 447480"/>
                <a:gd name="connsiteX0" fmla="*/ 499717 w 499717"/>
                <a:gd name="connsiteY0" fmla="*/ 0 h 437038"/>
                <a:gd name="connsiteX1" fmla="*/ 270723 w 499717"/>
                <a:gd name="connsiteY1" fmla="*/ 2614 h 437038"/>
                <a:gd name="connsiteX2" fmla="*/ 78604 w 499717"/>
                <a:gd name="connsiteY2" fmla="*/ 43614 h 437038"/>
                <a:gd name="connsiteX3" fmla="*/ 275 w 499717"/>
                <a:gd name="connsiteY3" fmla="*/ 234600 h 437038"/>
                <a:gd name="connsiteX4" fmla="*/ 101662 w 499717"/>
                <a:gd name="connsiteY4" fmla="*/ 408903 h 437038"/>
                <a:gd name="connsiteX5" fmla="*/ 340812 w 499717"/>
                <a:gd name="connsiteY5" fmla="*/ 437038 h 437038"/>
                <a:gd name="connsiteX0" fmla="*/ 533181 w 533181"/>
                <a:gd name="connsiteY0" fmla="*/ 0 h 437038"/>
                <a:gd name="connsiteX1" fmla="*/ 270723 w 533181"/>
                <a:gd name="connsiteY1" fmla="*/ 2614 h 437038"/>
                <a:gd name="connsiteX2" fmla="*/ 78604 w 533181"/>
                <a:gd name="connsiteY2" fmla="*/ 43614 h 437038"/>
                <a:gd name="connsiteX3" fmla="*/ 275 w 533181"/>
                <a:gd name="connsiteY3" fmla="*/ 234600 h 437038"/>
                <a:gd name="connsiteX4" fmla="*/ 101662 w 533181"/>
                <a:gd name="connsiteY4" fmla="*/ 408903 h 437038"/>
                <a:gd name="connsiteX5" fmla="*/ 340812 w 533181"/>
                <a:gd name="connsiteY5" fmla="*/ 437038 h 437038"/>
                <a:gd name="connsiteX0" fmla="*/ 544335 w 544335"/>
                <a:gd name="connsiteY0" fmla="*/ 0 h 443000"/>
                <a:gd name="connsiteX1" fmla="*/ 270723 w 544335"/>
                <a:gd name="connsiteY1" fmla="*/ 8576 h 443000"/>
                <a:gd name="connsiteX2" fmla="*/ 78604 w 544335"/>
                <a:gd name="connsiteY2" fmla="*/ 49576 h 443000"/>
                <a:gd name="connsiteX3" fmla="*/ 275 w 544335"/>
                <a:gd name="connsiteY3" fmla="*/ 240562 h 443000"/>
                <a:gd name="connsiteX4" fmla="*/ 101662 w 544335"/>
                <a:gd name="connsiteY4" fmla="*/ 414865 h 443000"/>
                <a:gd name="connsiteX5" fmla="*/ 340812 w 544335"/>
                <a:gd name="connsiteY5" fmla="*/ 443000 h 443000"/>
                <a:gd name="connsiteX0" fmla="*/ 544353 w 544353"/>
                <a:gd name="connsiteY0" fmla="*/ 16471 h 459471"/>
                <a:gd name="connsiteX1" fmla="*/ 287473 w 544353"/>
                <a:gd name="connsiteY1" fmla="*/ 1200 h 459471"/>
                <a:gd name="connsiteX2" fmla="*/ 78622 w 544353"/>
                <a:gd name="connsiteY2" fmla="*/ 66047 h 459471"/>
                <a:gd name="connsiteX3" fmla="*/ 293 w 544353"/>
                <a:gd name="connsiteY3" fmla="*/ 257033 h 459471"/>
                <a:gd name="connsiteX4" fmla="*/ 101680 w 544353"/>
                <a:gd name="connsiteY4" fmla="*/ 431336 h 459471"/>
                <a:gd name="connsiteX5" fmla="*/ 340830 w 544353"/>
                <a:gd name="connsiteY5" fmla="*/ 459471 h 459471"/>
                <a:gd name="connsiteX0" fmla="*/ 544353 w 544353"/>
                <a:gd name="connsiteY0" fmla="*/ 19550 h 462550"/>
                <a:gd name="connsiteX1" fmla="*/ 423867 w 544353"/>
                <a:gd name="connsiteY1" fmla="*/ 7625 h 462550"/>
                <a:gd name="connsiteX2" fmla="*/ 287473 w 544353"/>
                <a:gd name="connsiteY2" fmla="*/ 4279 h 462550"/>
                <a:gd name="connsiteX3" fmla="*/ 78622 w 544353"/>
                <a:gd name="connsiteY3" fmla="*/ 69126 h 462550"/>
                <a:gd name="connsiteX4" fmla="*/ 293 w 544353"/>
                <a:gd name="connsiteY4" fmla="*/ 260112 h 462550"/>
                <a:gd name="connsiteX5" fmla="*/ 101680 w 544353"/>
                <a:gd name="connsiteY5" fmla="*/ 434415 h 462550"/>
                <a:gd name="connsiteX6" fmla="*/ 340830 w 544353"/>
                <a:gd name="connsiteY6" fmla="*/ 462550 h 462550"/>
                <a:gd name="connsiteX0" fmla="*/ 544353 w 544353"/>
                <a:gd name="connsiteY0" fmla="*/ 1664 h 462550"/>
                <a:gd name="connsiteX1" fmla="*/ 423867 w 544353"/>
                <a:gd name="connsiteY1" fmla="*/ 7625 h 462550"/>
                <a:gd name="connsiteX2" fmla="*/ 287473 w 544353"/>
                <a:gd name="connsiteY2" fmla="*/ 4279 h 462550"/>
                <a:gd name="connsiteX3" fmla="*/ 78622 w 544353"/>
                <a:gd name="connsiteY3" fmla="*/ 69126 h 462550"/>
                <a:gd name="connsiteX4" fmla="*/ 293 w 544353"/>
                <a:gd name="connsiteY4" fmla="*/ 260112 h 462550"/>
                <a:gd name="connsiteX5" fmla="*/ 101680 w 544353"/>
                <a:gd name="connsiteY5" fmla="*/ 434415 h 462550"/>
                <a:gd name="connsiteX6" fmla="*/ 340830 w 544353"/>
                <a:gd name="connsiteY6" fmla="*/ 462550 h 462550"/>
                <a:gd name="connsiteX0" fmla="*/ 544353 w 544353"/>
                <a:gd name="connsiteY0" fmla="*/ 3941 h 464827"/>
                <a:gd name="connsiteX1" fmla="*/ 418290 w 544353"/>
                <a:gd name="connsiteY1" fmla="*/ 3940 h 464827"/>
                <a:gd name="connsiteX2" fmla="*/ 287473 w 544353"/>
                <a:gd name="connsiteY2" fmla="*/ 6556 h 464827"/>
                <a:gd name="connsiteX3" fmla="*/ 78622 w 544353"/>
                <a:gd name="connsiteY3" fmla="*/ 71403 h 464827"/>
                <a:gd name="connsiteX4" fmla="*/ 293 w 544353"/>
                <a:gd name="connsiteY4" fmla="*/ 262389 h 464827"/>
                <a:gd name="connsiteX5" fmla="*/ 101680 w 544353"/>
                <a:gd name="connsiteY5" fmla="*/ 436692 h 464827"/>
                <a:gd name="connsiteX6" fmla="*/ 340830 w 544353"/>
                <a:gd name="connsiteY6" fmla="*/ 464827 h 464827"/>
                <a:gd name="connsiteX0" fmla="*/ 516467 w 516467"/>
                <a:gd name="connsiteY0" fmla="*/ 9902 h 464827"/>
                <a:gd name="connsiteX1" fmla="*/ 418290 w 516467"/>
                <a:gd name="connsiteY1" fmla="*/ 3940 h 464827"/>
                <a:gd name="connsiteX2" fmla="*/ 287473 w 516467"/>
                <a:gd name="connsiteY2" fmla="*/ 6556 h 464827"/>
                <a:gd name="connsiteX3" fmla="*/ 78622 w 516467"/>
                <a:gd name="connsiteY3" fmla="*/ 71403 h 464827"/>
                <a:gd name="connsiteX4" fmla="*/ 293 w 516467"/>
                <a:gd name="connsiteY4" fmla="*/ 262389 h 464827"/>
                <a:gd name="connsiteX5" fmla="*/ 101680 w 516467"/>
                <a:gd name="connsiteY5" fmla="*/ 436692 h 464827"/>
                <a:gd name="connsiteX6" fmla="*/ 340830 w 516467"/>
                <a:gd name="connsiteY6" fmla="*/ 464827 h 4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6467" h="464827">
                  <a:moveTo>
                    <a:pt x="516467" y="9902"/>
                  </a:moveTo>
                  <a:cubicBezTo>
                    <a:pt x="495456" y="7915"/>
                    <a:pt x="461103" y="6485"/>
                    <a:pt x="418290" y="3940"/>
                  </a:cubicBezTo>
                  <a:cubicBezTo>
                    <a:pt x="375477" y="1395"/>
                    <a:pt x="344084" y="-4688"/>
                    <a:pt x="287473" y="6556"/>
                  </a:cubicBezTo>
                  <a:cubicBezTo>
                    <a:pt x="230862" y="17800"/>
                    <a:pt x="126485" y="28764"/>
                    <a:pt x="78622" y="71403"/>
                  </a:cubicBezTo>
                  <a:cubicBezTo>
                    <a:pt x="30759" y="114042"/>
                    <a:pt x="-3550" y="201508"/>
                    <a:pt x="293" y="262389"/>
                  </a:cubicBezTo>
                  <a:cubicBezTo>
                    <a:pt x="4136" y="323270"/>
                    <a:pt x="44924" y="402952"/>
                    <a:pt x="101680" y="436692"/>
                  </a:cubicBezTo>
                  <a:cubicBezTo>
                    <a:pt x="158436" y="470432"/>
                    <a:pt x="250562" y="463655"/>
                    <a:pt x="340830" y="464827"/>
                  </a:cubicBezTo>
                </a:path>
              </a:pathLst>
            </a:custGeom>
            <a:noFill/>
            <a:ln w="571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5BAAF38-141C-49C9-8C06-C2F8FDB4A937}"/>
                </a:ext>
              </a:extLst>
            </p:cNvPr>
            <p:cNvSpPr/>
            <p:nvPr/>
          </p:nvSpPr>
          <p:spPr>
            <a:xfrm rot="233501">
              <a:off x="7998826" y="3460679"/>
              <a:ext cx="719948" cy="563446"/>
            </a:xfrm>
            <a:custGeom>
              <a:avLst/>
              <a:gdLst>
                <a:gd name="connsiteX0" fmla="*/ 0 w 709612"/>
                <a:gd name="connsiteY0" fmla="*/ 0 h 520262"/>
                <a:gd name="connsiteX1" fmla="*/ 394138 w 709612"/>
                <a:gd name="connsiteY1" fmla="*/ 63062 h 520262"/>
                <a:gd name="connsiteX2" fmla="*/ 630621 w 709612"/>
                <a:gd name="connsiteY2" fmla="*/ 141890 h 520262"/>
                <a:gd name="connsiteX3" fmla="*/ 709448 w 709612"/>
                <a:gd name="connsiteY3" fmla="*/ 315310 h 520262"/>
                <a:gd name="connsiteX4" fmla="*/ 614855 w 709612"/>
                <a:gd name="connsiteY4" fmla="*/ 441434 h 520262"/>
                <a:gd name="connsiteX5" fmla="*/ 488731 w 709612"/>
                <a:gd name="connsiteY5" fmla="*/ 520262 h 520262"/>
                <a:gd name="connsiteX0" fmla="*/ 0 w 709612"/>
                <a:gd name="connsiteY0" fmla="*/ 0 h 583324"/>
                <a:gd name="connsiteX1" fmla="*/ 394138 w 709612"/>
                <a:gd name="connsiteY1" fmla="*/ 63062 h 583324"/>
                <a:gd name="connsiteX2" fmla="*/ 630621 w 709612"/>
                <a:gd name="connsiteY2" fmla="*/ 141890 h 583324"/>
                <a:gd name="connsiteX3" fmla="*/ 709448 w 709612"/>
                <a:gd name="connsiteY3" fmla="*/ 315310 h 583324"/>
                <a:gd name="connsiteX4" fmla="*/ 614855 w 709612"/>
                <a:gd name="connsiteY4" fmla="*/ 441434 h 583324"/>
                <a:gd name="connsiteX5" fmla="*/ 94593 w 709612"/>
                <a:gd name="connsiteY5" fmla="*/ 583324 h 583324"/>
                <a:gd name="connsiteX0" fmla="*/ 0 w 715168"/>
                <a:gd name="connsiteY0" fmla="*/ 0 h 583324"/>
                <a:gd name="connsiteX1" fmla="*/ 394138 w 715168"/>
                <a:gd name="connsiteY1" fmla="*/ 63062 h 583324"/>
                <a:gd name="connsiteX2" fmla="*/ 670549 w 715168"/>
                <a:gd name="connsiteY2" fmla="*/ 135074 h 583324"/>
                <a:gd name="connsiteX3" fmla="*/ 709448 w 715168"/>
                <a:gd name="connsiteY3" fmla="*/ 315310 h 583324"/>
                <a:gd name="connsiteX4" fmla="*/ 614855 w 715168"/>
                <a:gd name="connsiteY4" fmla="*/ 441434 h 583324"/>
                <a:gd name="connsiteX5" fmla="*/ 94593 w 715168"/>
                <a:gd name="connsiteY5" fmla="*/ 583324 h 583324"/>
                <a:gd name="connsiteX0" fmla="*/ 0 w 738394"/>
                <a:gd name="connsiteY0" fmla="*/ 0 h 583324"/>
                <a:gd name="connsiteX1" fmla="*/ 394138 w 738394"/>
                <a:gd name="connsiteY1" fmla="*/ 63062 h 583324"/>
                <a:gd name="connsiteX2" fmla="*/ 670549 w 738394"/>
                <a:gd name="connsiteY2" fmla="*/ 135074 h 583324"/>
                <a:gd name="connsiteX3" fmla="*/ 736067 w 738394"/>
                <a:gd name="connsiteY3" fmla="*/ 315310 h 583324"/>
                <a:gd name="connsiteX4" fmla="*/ 614855 w 738394"/>
                <a:gd name="connsiteY4" fmla="*/ 441434 h 583324"/>
                <a:gd name="connsiteX5" fmla="*/ 94593 w 738394"/>
                <a:gd name="connsiteY5" fmla="*/ 583324 h 583324"/>
                <a:gd name="connsiteX0" fmla="*/ 0 w 738394"/>
                <a:gd name="connsiteY0" fmla="*/ 0 h 583324"/>
                <a:gd name="connsiteX1" fmla="*/ 394138 w 738394"/>
                <a:gd name="connsiteY1" fmla="*/ 63062 h 583324"/>
                <a:gd name="connsiteX2" fmla="*/ 670549 w 738394"/>
                <a:gd name="connsiteY2" fmla="*/ 135074 h 583324"/>
                <a:gd name="connsiteX3" fmla="*/ 736067 w 738394"/>
                <a:gd name="connsiteY3" fmla="*/ 315310 h 583324"/>
                <a:gd name="connsiteX4" fmla="*/ 614855 w 738394"/>
                <a:gd name="connsiteY4" fmla="*/ 441434 h 583324"/>
                <a:gd name="connsiteX5" fmla="*/ 379617 w 738394"/>
                <a:gd name="connsiteY5" fmla="*/ 518377 h 583324"/>
                <a:gd name="connsiteX6" fmla="*/ 94593 w 738394"/>
                <a:gd name="connsiteY6" fmla="*/ 583324 h 583324"/>
                <a:gd name="connsiteX0" fmla="*/ 0 w 736980"/>
                <a:gd name="connsiteY0" fmla="*/ 0 h 583324"/>
                <a:gd name="connsiteX1" fmla="*/ 394138 w 736980"/>
                <a:gd name="connsiteY1" fmla="*/ 63062 h 583324"/>
                <a:gd name="connsiteX2" fmla="*/ 670549 w 736980"/>
                <a:gd name="connsiteY2" fmla="*/ 135074 h 583324"/>
                <a:gd name="connsiteX3" fmla="*/ 736067 w 736980"/>
                <a:gd name="connsiteY3" fmla="*/ 315310 h 583324"/>
                <a:gd name="connsiteX4" fmla="*/ 641473 w 736980"/>
                <a:gd name="connsiteY4" fmla="*/ 455066 h 583324"/>
                <a:gd name="connsiteX5" fmla="*/ 379617 w 736980"/>
                <a:gd name="connsiteY5" fmla="*/ 518377 h 583324"/>
                <a:gd name="connsiteX6" fmla="*/ 94593 w 736980"/>
                <a:gd name="connsiteY6" fmla="*/ 583324 h 583324"/>
                <a:gd name="connsiteX0" fmla="*/ 0 w 736980"/>
                <a:gd name="connsiteY0" fmla="*/ 0 h 583324"/>
                <a:gd name="connsiteX1" fmla="*/ 394138 w 736980"/>
                <a:gd name="connsiteY1" fmla="*/ 63062 h 583324"/>
                <a:gd name="connsiteX2" fmla="*/ 670549 w 736980"/>
                <a:gd name="connsiteY2" fmla="*/ 135074 h 583324"/>
                <a:gd name="connsiteX3" fmla="*/ 736067 w 736980"/>
                <a:gd name="connsiteY3" fmla="*/ 315310 h 583324"/>
                <a:gd name="connsiteX4" fmla="*/ 641473 w 736980"/>
                <a:gd name="connsiteY4" fmla="*/ 455066 h 583324"/>
                <a:gd name="connsiteX5" fmla="*/ 412890 w 736980"/>
                <a:gd name="connsiteY5" fmla="*/ 525193 h 583324"/>
                <a:gd name="connsiteX6" fmla="*/ 94593 w 736980"/>
                <a:gd name="connsiteY6" fmla="*/ 583324 h 583324"/>
                <a:gd name="connsiteX0" fmla="*/ 0 w 736743"/>
                <a:gd name="connsiteY0" fmla="*/ 0 h 583324"/>
                <a:gd name="connsiteX1" fmla="*/ 440720 w 736743"/>
                <a:gd name="connsiteY1" fmla="*/ 56246 h 583324"/>
                <a:gd name="connsiteX2" fmla="*/ 670549 w 736743"/>
                <a:gd name="connsiteY2" fmla="*/ 135074 h 583324"/>
                <a:gd name="connsiteX3" fmla="*/ 736067 w 736743"/>
                <a:gd name="connsiteY3" fmla="*/ 315310 h 583324"/>
                <a:gd name="connsiteX4" fmla="*/ 641473 w 736743"/>
                <a:gd name="connsiteY4" fmla="*/ 455066 h 583324"/>
                <a:gd name="connsiteX5" fmla="*/ 412890 w 736743"/>
                <a:gd name="connsiteY5" fmla="*/ 525193 h 583324"/>
                <a:gd name="connsiteX6" fmla="*/ 94593 w 736743"/>
                <a:gd name="connsiteY6" fmla="*/ 583324 h 583324"/>
                <a:gd name="connsiteX0" fmla="*/ 91736 w 642150"/>
                <a:gd name="connsiteY0" fmla="*/ 0 h 549245"/>
                <a:gd name="connsiteX1" fmla="*/ 346127 w 642150"/>
                <a:gd name="connsiteY1" fmla="*/ 22167 h 549245"/>
                <a:gd name="connsiteX2" fmla="*/ 575956 w 642150"/>
                <a:gd name="connsiteY2" fmla="*/ 100995 h 549245"/>
                <a:gd name="connsiteX3" fmla="*/ 641474 w 642150"/>
                <a:gd name="connsiteY3" fmla="*/ 281231 h 549245"/>
                <a:gd name="connsiteX4" fmla="*/ 546880 w 642150"/>
                <a:gd name="connsiteY4" fmla="*/ 420987 h 549245"/>
                <a:gd name="connsiteX5" fmla="*/ 318297 w 642150"/>
                <a:gd name="connsiteY5" fmla="*/ 491114 h 549245"/>
                <a:gd name="connsiteX6" fmla="*/ 0 w 642150"/>
                <a:gd name="connsiteY6" fmla="*/ 549245 h 54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2150" h="549245">
                  <a:moveTo>
                    <a:pt x="91736" y="0"/>
                  </a:moveTo>
                  <a:cubicBezTo>
                    <a:pt x="236253" y="19707"/>
                    <a:pt x="265424" y="5334"/>
                    <a:pt x="346127" y="22167"/>
                  </a:cubicBezTo>
                  <a:cubicBezTo>
                    <a:pt x="426830" y="39000"/>
                    <a:pt x="526732" y="57818"/>
                    <a:pt x="575956" y="100995"/>
                  </a:cubicBezTo>
                  <a:cubicBezTo>
                    <a:pt x="625180" y="144172"/>
                    <a:pt x="646320" y="227899"/>
                    <a:pt x="641474" y="281231"/>
                  </a:cubicBezTo>
                  <a:cubicBezTo>
                    <a:pt x="636628" y="334563"/>
                    <a:pt x="600743" y="386007"/>
                    <a:pt x="546880" y="420987"/>
                  </a:cubicBezTo>
                  <a:cubicBezTo>
                    <a:pt x="493017" y="455967"/>
                    <a:pt x="405007" y="467466"/>
                    <a:pt x="318297" y="491114"/>
                  </a:cubicBezTo>
                  <a:cubicBezTo>
                    <a:pt x="231587" y="514762"/>
                    <a:pt x="47504" y="537285"/>
                    <a:pt x="0" y="54924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extBox 17">
            <a:extLst>
              <a:ext uri="{FF2B5EF4-FFF2-40B4-BE49-F238E27FC236}">
                <a16:creationId xmlns:a16="http://schemas.microsoft.com/office/drawing/2014/main" id="{FBA2093B-D751-485B-8CEA-32242E98935E}"/>
              </a:ext>
            </a:extLst>
          </p:cNvPr>
          <p:cNvSpPr txBox="1"/>
          <p:nvPr/>
        </p:nvSpPr>
        <p:spPr>
          <a:xfrm>
            <a:off x="908816" y="2542073"/>
            <a:ext cx="5091363" cy="1200329"/>
          </a:xfrm>
          <a:prstGeom prst="rect">
            <a:avLst/>
          </a:prstGeom>
          <a:noFill/>
        </p:spPr>
        <p:txBody>
          <a:bodyPr wrap="square" rtlCol="0">
            <a:spAutoFit/>
          </a:bodyPr>
          <a:lstStyle/>
          <a:p>
            <a:r>
              <a:rPr lang="en-US" sz="2400" dirty="0"/>
              <a:t>The Right-hand Rule can be used to determine the direction of the vector (cross) product .</a:t>
            </a:r>
          </a:p>
        </p:txBody>
      </p:sp>
      <p:sp>
        <p:nvSpPr>
          <p:cNvPr id="19" name="TextBox 18">
            <a:extLst>
              <a:ext uri="{FF2B5EF4-FFF2-40B4-BE49-F238E27FC236}">
                <a16:creationId xmlns:a16="http://schemas.microsoft.com/office/drawing/2014/main" id="{7E80F465-47EB-49AC-8180-32D9B3F1D57B}"/>
              </a:ext>
            </a:extLst>
          </p:cNvPr>
          <p:cNvSpPr txBox="1"/>
          <p:nvPr/>
        </p:nvSpPr>
        <p:spPr>
          <a:xfrm>
            <a:off x="908816" y="3885451"/>
            <a:ext cx="5091362" cy="1938992"/>
          </a:xfrm>
          <a:prstGeom prst="rect">
            <a:avLst/>
          </a:prstGeom>
          <a:noFill/>
        </p:spPr>
        <p:txBody>
          <a:bodyPr wrap="square" rtlCol="0">
            <a:spAutoFit/>
          </a:bodyPr>
          <a:lstStyle/>
          <a:p>
            <a:r>
              <a:rPr lang="en-US" sz="2400" dirty="0"/>
              <a:t>Using your right hand, curl your fingers such that they follow the rotation of </a:t>
            </a:r>
            <a:r>
              <a:rPr lang="en-US" sz="2400" b="1" dirty="0"/>
              <a:t>a</a:t>
            </a:r>
            <a:r>
              <a:rPr lang="en-US" sz="2400" dirty="0"/>
              <a:t> into </a:t>
            </a:r>
            <a:r>
              <a:rPr lang="en-US" sz="2400" b="1" dirty="0"/>
              <a:t>b</a:t>
            </a:r>
            <a:r>
              <a:rPr lang="en-US" sz="2400" dirty="0"/>
              <a:t>. Your thumb indicates the direction of the resulting vector product. </a:t>
            </a:r>
          </a:p>
        </p:txBody>
      </p:sp>
      <p:cxnSp>
        <p:nvCxnSpPr>
          <p:cNvPr id="21" name="Straight Arrow Connector 20">
            <a:extLst>
              <a:ext uri="{FF2B5EF4-FFF2-40B4-BE49-F238E27FC236}">
                <a16:creationId xmlns:a16="http://schemas.microsoft.com/office/drawing/2014/main" id="{0C85A018-D455-44C2-A9FB-DE86BBCD5FAA}"/>
              </a:ext>
            </a:extLst>
          </p:cNvPr>
          <p:cNvCxnSpPr>
            <a:cxnSpLocks/>
          </p:cNvCxnSpPr>
          <p:nvPr/>
        </p:nvCxnSpPr>
        <p:spPr>
          <a:xfrm>
            <a:off x="9967721" y="5085780"/>
            <a:ext cx="1241562" cy="60557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D4CE9BC-C8DC-41BE-8631-6125C23853AA}"/>
              </a:ext>
            </a:extLst>
          </p:cNvPr>
          <p:cNvCxnSpPr>
            <a:cxnSpLocks/>
          </p:cNvCxnSpPr>
          <p:nvPr/>
        </p:nvCxnSpPr>
        <p:spPr>
          <a:xfrm flipV="1">
            <a:off x="10135619" y="4630138"/>
            <a:ext cx="1057898" cy="246287"/>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4" name="Freeform: Shape 23">
            <a:extLst>
              <a:ext uri="{FF2B5EF4-FFF2-40B4-BE49-F238E27FC236}">
                <a16:creationId xmlns:a16="http://schemas.microsoft.com/office/drawing/2014/main" id="{1D6851D4-B65B-4E59-BD93-7669CE49B072}"/>
              </a:ext>
            </a:extLst>
          </p:cNvPr>
          <p:cNvSpPr/>
          <p:nvPr/>
        </p:nvSpPr>
        <p:spPr>
          <a:xfrm rot="1940457">
            <a:off x="10304914" y="4841219"/>
            <a:ext cx="251427" cy="421430"/>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A0A6949-F825-4900-827C-6BA0BB8083A8}"/>
              </a:ext>
            </a:extLst>
          </p:cNvPr>
          <p:cNvSpPr/>
          <p:nvPr/>
        </p:nvSpPr>
        <p:spPr>
          <a:xfrm>
            <a:off x="10430627" y="5344512"/>
            <a:ext cx="336952" cy="461665"/>
          </a:xfrm>
          <a:prstGeom prst="rect">
            <a:avLst/>
          </a:prstGeom>
        </p:spPr>
        <p:txBody>
          <a:bodyPr wrap="none">
            <a:spAutoFit/>
          </a:bodyPr>
          <a:lstStyle/>
          <a:p>
            <a:r>
              <a:rPr lang="en-US" sz="2400" b="1" dirty="0"/>
              <a:t>a</a:t>
            </a:r>
          </a:p>
        </p:txBody>
      </p:sp>
      <p:sp>
        <p:nvSpPr>
          <p:cNvPr id="26" name="Rectangle 25">
            <a:extLst>
              <a:ext uri="{FF2B5EF4-FFF2-40B4-BE49-F238E27FC236}">
                <a16:creationId xmlns:a16="http://schemas.microsoft.com/office/drawing/2014/main" id="{C8CA1108-BDEA-43D5-8DD6-008044755ADB}"/>
              </a:ext>
            </a:extLst>
          </p:cNvPr>
          <p:cNvSpPr/>
          <p:nvPr/>
        </p:nvSpPr>
        <p:spPr>
          <a:xfrm>
            <a:off x="10548643" y="4283773"/>
            <a:ext cx="349776" cy="461665"/>
          </a:xfrm>
          <a:prstGeom prst="rect">
            <a:avLst/>
          </a:prstGeom>
        </p:spPr>
        <p:txBody>
          <a:bodyPr wrap="none">
            <a:spAutoFit/>
          </a:bodyPr>
          <a:lstStyle/>
          <a:p>
            <a:r>
              <a:rPr lang="en-US" sz="2400" b="1" dirty="0"/>
              <a:t>b</a:t>
            </a:r>
          </a:p>
        </p:txBody>
      </p:sp>
      <p:sp>
        <p:nvSpPr>
          <p:cNvPr id="27" name="Rectangle 26">
            <a:extLst>
              <a:ext uri="{FF2B5EF4-FFF2-40B4-BE49-F238E27FC236}">
                <a16:creationId xmlns:a16="http://schemas.microsoft.com/office/drawing/2014/main" id="{7C22730D-4CA0-4118-892E-B65E397F3594}"/>
              </a:ext>
            </a:extLst>
          </p:cNvPr>
          <p:cNvSpPr/>
          <p:nvPr/>
        </p:nvSpPr>
        <p:spPr>
          <a:xfrm>
            <a:off x="10502947" y="4869371"/>
            <a:ext cx="336952" cy="400110"/>
          </a:xfrm>
          <a:prstGeom prst="rect">
            <a:avLst/>
          </a:prstGeom>
        </p:spPr>
        <p:txBody>
          <a:bodyPr wrap="square">
            <a:spAutoFit/>
          </a:bodyPr>
          <a:lstStyle/>
          <a:p>
            <a:r>
              <a:rPr lang="el-GR" sz="2000" dirty="0"/>
              <a:t>ϴ</a:t>
            </a:r>
            <a:endParaRPr lang="en-US" sz="2000" dirty="0"/>
          </a:p>
        </p:txBody>
      </p:sp>
    </p:spTree>
    <p:extLst>
      <p:ext uri="{BB962C8B-B14F-4D97-AF65-F5344CB8AC3E}">
        <p14:creationId xmlns:p14="http://schemas.microsoft.com/office/powerpoint/2010/main" val="48411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2866B7-CB41-462D-90CD-07EB380D17C9}"/>
              </a:ext>
            </a:extLst>
          </p:cNvPr>
          <p:cNvSpPr txBox="1"/>
          <p:nvPr/>
        </p:nvSpPr>
        <p:spPr>
          <a:xfrm>
            <a:off x="2919044" y="256251"/>
            <a:ext cx="6693994" cy="584775"/>
          </a:xfrm>
          <a:prstGeom prst="rect">
            <a:avLst/>
          </a:prstGeom>
          <a:noFill/>
        </p:spPr>
        <p:txBody>
          <a:bodyPr wrap="square" rtlCol="0">
            <a:spAutoFit/>
          </a:bodyPr>
          <a:lstStyle/>
          <a:p>
            <a:pPr algn="ctr"/>
            <a:r>
              <a:rPr lang="en-US" sz="3200" dirty="0">
                <a:solidFill>
                  <a:srgbClr val="FF0000"/>
                </a:solidFill>
              </a:rPr>
              <a:t>Vector Multiplication - Vector Product</a:t>
            </a:r>
          </a:p>
        </p:txBody>
      </p:sp>
      <p:sp>
        <p:nvSpPr>
          <p:cNvPr id="5" name="TextBox 4">
            <a:extLst>
              <a:ext uri="{FF2B5EF4-FFF2-40B4-BE49-F238E27FC236}">
                <a16:creationId xmlns:a16="http://schemas.microsoft.com/office/drawing/2014/main" id="{352BB4B2-1222-45D0-8940-05FC162BB092}"/>
              </a:ext>
            </a:extLst>
          </p:cNvPr>
          <p:cNvSpPr txBox="1"/>
          <p:nvPr/>
        </p:nvSpPr>
        <p:spPr>
          <a:xfrm>
            <a:off x="1182178" y="1261673"/>
            <a:ext cx="3629467" cy="461665"/>
          </a:xfrm>
          <a:prstGeom prst="rect">
            <a:avLst/>
          </a:prstGeom>
          <a:noFill/>
        </p:spPr>
        <p:txBody>
          <a:bodyPr wrap="square" rtlCol="0">
            <a:spAutoFit/>
          </a:bodyPr>
          <a:lstStyle/>
          <a:p>
            <a:r>
              <a:rPr lang="en-US" sz="2400" b="1" dirty="0"/>
              <a:t>Vector (cross) Product</a:t>
            </a:r>
            <a:r>
              <a:rPr lang="en-US" sz="2400" dirty="0"/>
              <a:t> -</a:t>
            </a:r>
          </a:p>
        </p:txBody>
      </p:sp>
      <p:sp>
        <p:nvSpPr>
          <p:cNvPr id="17" name="TextBox 16">
            <a:extLst>
              <a:ext uri="{FF2B5EF4-FFF2-40B4-BE49-F238E27FC236}">
                <a16:creationId xmlns:a16="http://schemas.microsoft.com/office/drawing/2014/main" id="{56D94A0A-7DC1-4113-AB14-266F5C87C845}"/>
              </a:ext>
            </a:extLst>
          </p:cNvPr>
          <p:cNvSpPr txBox="1"/>
          <p:nvPr/>
        </p:nvSpPr>
        <p:spPr>
          <a:xfrm>
            <a:off x="1462359" y="1839679"/>
            <a:ext cx="3069104" cy="461665"/>
          </a:xfrm>
          <a:prstGeom prst="rect">
            <a:avLst/>
          </a:prstGeom>
          <a:noFill/>
        </p:spPr>
        <p:txBody>
          <a:bodyPr wrap="square" rtlCol="0">
            <a:spAutoFit/>
          </a:bodyPr>
          <a:lstStyle/>
          <a:p>
            <a:r>
              <a:rPr lang="en-US" sz="2400" b="1" dirty="0">
                <a:solidFill>
                  <a:srgbClr val="FF0000"/>
                </a:solidFill>
              </a:rPr>
              <a:t>a x</a:t>
            </a:r>
            <a:r>
              <a:rPr lang="en-US" sz="2400" b="1" dirty="0">
                <a:solidFill>
                  <a:srgbClr val="FF0000"/>
                </a:solidFill>
                <a:latin typeface="Calibri" panose="020F0502020204030204" pitchFamily="34" charset="0"/>
                <a:cs typeface="Calibri" panose="020F0502020204030204" pitchFamily="34" charset="0"/>
              </a:rPr>
              <a:t> b  =  ab sin (</a:t>
            </a:r>
            <a:r>
              <a:rPr lang="el-GR" sz="2400" b="1" dirty="0">
                <a:solidFill>
                  <a:srgbClr val="FF0000"/>
                </a:solidFill>
              </a:rPr>
              <a:t>ϴ</a:t>
            </a:r>
            <a:r>
              <a:rPr lang="en-US" sz="2400" b="1" dirty="0">
                <a:solidFill>
                  <a:srgbClr val="FF0000"/>
                </a:solidFill>
                <a:latin typeface="Calibri" panose="020F0502020204030204" pitchFamily="34" charset="0"/>
                <a:cs typeface="Calibri" panose="020F0502020204030204" pitchFamily="34" charset="0"/>
              </a:rPr>
              <a:t>)</a:t>
            </a:r>
            <a:endParaRPr lang="en-US" sz="2400" b="1" dirty="0">
              <a:solidFill>
                <a:srgbClr val="FF0000"/>
              </a:solidFill>
            </a:endParaRPr>
          </a:p>
        </p:txBody>
      </p:sp>
      <p:grpSp>
        <p:nvGrpSpPr>
          <p:cNvPr id="38" name="Group 37">
            <a:extLst>
              <a:ext uri="{FF2B5EF4-FFF2-40B4-BE49-F238E27FC236}">
                <a16:creationId xmlns:a16="http://schemas.microsoft.com/office/drawing/2014/main" id="{BA691AC2-4A87-42C9-BE95-4619139F3512}"/>
              </a:ext>
            </a:extLst>
          </p:cNvPr>
          <p:cNvGrpSpPr/>
          <p:nvPr/>
        </p:nvGrpSpPr>
        <p:grpSpPr>
          <a:xfrm>
            <a:off x="9272955" y="947592"/>
            <a:ext cx="2004648" cy="2853217"/>
            <a:chOff x="9084823" y="1187047"/>
            <a:chExt cx="2004648" cy="2853217"/>
          </a:xfrm>
        </p:grpSpPr>
        <p:cxnSp>
          <p:nvCxnSpPr>
            <p:cNvPr id="7" name="Straight Arrow Connector 6">
              <a:extLst>
                <a:ext uri="{FF2B5EF4-FFF2-40B4-BE49-F238E27FC236}">
                  <a16:creationId xmlns:a16="http://schemas.microsoft.com/office/drawing/2014/main" id="{049EB7B7-C07D-4295-B5D1-E026CAE355CB}"/>
                </a:ext>
              </a:extLst>
            </p:cNvPr>
            <p:cNvCxnSpPr>
              <a:cxnSpLocks/>
            </p:cNvCxnSpPr>
            <p:nvPr/>
          </p:nvCxnSpPr>
          <p:spPr>
            <a:xfrm flipV="1">
              <a:off x="9084823" y="2646834"/>
              <a:ext cx="1554482" cy="5302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B4A70E0-8C62-419D-BCB9-06C9AACEAED5}"/>
                </a:ext>
              </a:extLst>
            </p:cNvPr>
            <p:cNvCxnSpPr>
              <a:cxnSpLocks/>
            </p:cNvCxnSpPr>
            <p:nvPr/>
          </p:nvCxnSpPr>
          <p:spPr>
            <a:xfrm>
              <a:off x="9084823" y="3177084"/>
              <a:ext cx="2004648" cy="86318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99FE90B-F871-4C88-840D-E5E83C8F4CA9}"/>
                </a:ext>
              </a:extLst>
            </p:cNvPr>
            <p:cNvSpPr/>
            <p:nvPr/>
          </p:nvSpPr>
          <p:spPr>
            <a:xfrm>
              <a:off x="9507480" y="2992067"/>
              <a:ext cx="354584" cy="400110"/>
            </a:xfrm>
            <a:prstGeom prst="rect">
              <a:avLst/>
            </a:prstGeom>
          </p:spPr>
          <p:txBody>
            <a:bodyPr wrap="none">
              <a:spAutoFit/>
            </a:bodyPr>
            <a:lstStyle/>
            <a:p>
              <a:r>
                <a:rPr lang="el-GR" sz="2000" dirty="0"/>
                <a:t>ϴ</a:t>
              </a:r>
              <a:endParaRPr lang="en-US" sz="2000" dirty="0"/>
            </a:p>
          </p:txBody>
        </p:sp>
        <p:sp>
          <p:nvSpPr>
            <p:cNvPr id="13" name="Rectangle 12">
              <a:extLst>
                <a:ext uri="{FF2B5EF4-FFF2-40B4-BE49-F238E27FC236}">
                  <a16:creationId xmlns:a16="http://schemas.microsoft.com/office/drawing/2014/main" id="{2266BD23-689D-4565-85EE-ACA4B8AC03BE}"/>
                </a:ext>
              </a:extLst>
            </p:cNvPr>
            <p:cNvSpPr/>
            <p:nvPr/>
          </p:nvSpPr>
          <p:spPr>
            <a:xfrm>
              <a:off x="9574052" y="3476133"/>
              <a:ext cx="336952" cy="461665"/>
            </a:xfrm>
            <a:prstGeom prst="rect">
              <a:avLst/>
            </a:prstGeom>
          </p:spPr>
          <p:txBody>
            <a:bodyPr wrap="none">
              <a:spAutoFit/>
            </a:bodyPr>
            <a:lstStyle/>
            <a:p>
              <a:r>
                <a:rPr lang="en-US" sz="2400" b="1" dirty="0"/>
                <a:t>a</a:t>
              </a:r>
            </a:p>
          </p:txBody>
        </p:sp>
        <p:sp>
          <p:nvSpPr>
            <p:cNvPr id="14" name="Rectangle 13">
              <a:extLst>
                <a:ext uri="{FF2B5EF4-FFF2-40B4-BE49-F238E27FC236}">
                  <a16:creationId xmlns:a16="http://schemas.microsoft.com/office/drawing/2014/main" id="{459A08F8-3253-4F41-877A-73096BAA882F}"/>
                </a:ext>
              </a:extLst>
            </p:cNvPr>
            <p:cNvSpPr/>
            <p:nvPr/>
          </p:nvSpPr>
          <p:spPr>
            <a:xfrm>
              <a:off x="9766818" y="2374016"/>
              <a:ext cx="208652" cy="461665"/>
            </a:xfrm>
            <a:prstGeom prst="rect">
              <a:avLst/>
            </a:prstGeom>
          </p:spPr>
          <p:txBody>
            <a:bodyPr wrap="square">
              <a:spAutoFit/>
            </a:bodyPr>
            <a:lstStyle/>
            <a:p>
              <a:r>
                <a:rPr lang="en-US" sz="2400" b="1" dirty="0"/>
                <a:t>b</a:t>
              </a:r>
            </a:p>
          </p:txBody>
        </p:sp>
        <p:cxnSp>
          <p:nvCxnSpPr>
            <p:cNvPr id="18" name="Straight Arrow Connector 17">
              <a:extLst>
                <a:ext uri="{FF2B5EF4-FFF2-40B4-BE49-F238E27FC236}">
                  <a16:creationId xmlns:a16="http://schemas.microsoft.com/office/drawing/2014/main" id="{0D8A78DB-AD01-4F0D-9A38-2E97C0092011}"/>
                </a:ext>
              </a:extLst>
            </p:cNvPr>
            <p:cNvCxnSpPr>
              <a:cxnSpLocks/>
            </p:cNvCxnSpPr>
            <p:nvPr/>
          </p:nvCxnSpPr>
          <p:spPr>
            <a:xfrm flipV="1">
              <a:off x="9084823" y="1187047"/>
              <a:ext cx="0" cy="200507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A2D16B49-A985-4ECD-AC50-66334FF71820}"/>
                </a:ext>
              </a:extLst>
            </p:cNvPr>
            <p:cNvSpPr/>
            <p:nvPr/>
          </p:nvSpPr>
          <p:spPr>
            <a:xfrm>
              <a:off x="9256318" y="1319919"/>
              <a:ext cx="780983" cy="461665"/>
            </a:xfrm>
            <a:prstGeom prst="rect">
              <a:avLst/>
            </a:prstGeom>
          </p:spPr>
          <p:txBody>
            <a:bodyPr wrap="none">
              <a:spAutoFit/>
            </a:bodyPr>
            <a:lstStyle/>
            <a:p>
              <a:r>
                <a:rPr lang="en-US" sz="2400" b="1" dirty="0"/>
                <a:t>a x b</a:t>
              </a:r>
            </a:p>
          </p:txBody>
        </p:sp>
        <p:sp>
          <p:nvSpPr>
            <p:cNvPr id="20" name="Freeform: Shape 19">
              <a:extLst>
                <a:ext uri="{FF2B5EF4-FFF2-40B4-BE49-F238E27FC236}">
                  <a16:creationId xmlns:a16="http://schemas.microsoft.com/office/drawing/2014/main" id="{4AB8FFD0-A8E8-46D7-A736-B51D9DBE6950}"/>
                </a:ext>
              </a:extLst>
            </p:cNvPr>
            <p:cNvSpPr/>
            <p:nvPr/>
          </p:nvSpPr>
          <p:spPr>
            <a:xfrm rot="1649713">
              <a:off x="9690705" y="2934555"/>
              <a:ext cx="179459" cy="500095"/>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01818050-A0CB-47E2-98CC-FEBCA23382DD}"/>
              </a:ext>
            </a:extLst>
          </p:cNvPr>
          <p:cNvGrpSpPr/>
          <p:nvPr/>
        </p:nvGrpSpPr>
        <p:grpSpPr>
          <a:xfrm>
            <a:off x="9302402" y="3728528"/>
            <a:ext cx="2004648" cy="2740673"/>
            <a:chOff x="7539343" y="3631992"/>
            <a:chExt cx="2004648" cy="2740673"/>
          </a:xfrm>
        </p:grpSpPr>
        <p:cxnSp>
          <p:nvCxnSpPr>
            <p:cNvPr id="21" name="Straight Arrow Connector 20">
              <a:extLst>
                <a:ext uri="{FF2B5EF4-FFF2-40B4-BE49-F238E27FC236}">
                  <a16:creationId xmlns:a16="http://schemas.microsoft.com/office/drawing/2014/main" id="{112AA92D-A823-4233-AF00-D86B0C91838A}"/>
                </a:ext>
              </a:extLst>
            </p:cNvPr>
            <p:cNvCxnSpPr>
              <a:cxnSpLocks/>
            </p:cNvCxnSpPr>
            <p:nvPr/>
          </p:nvCxnSpPr>
          <p:spPr>
            <a:xfrm flipV="1">
              <a:off x="7539343" y="3849426"/>
              <a:ext cx="1554482" cy="53025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A2D3BAA-EBFA-4ACB-9B9D-7E851F92DFE3}"/>
                </a:ext>
              </a:extLst>
            </p:cNvPr>
            <p:cNvCxnSpPr>
              <a:cxnSpLocks/>
            </p:cNvCxnSpPr>
            <p:nvPr/>
          </p:nvCxnSpPr>
          <p:spPr>
            <a:xfrm>
              <a:off x="7539343" y="4379676"/>
              <a:ext cx="2004648" cy="86318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A5747F1-9042-45D8-9E0C-9BA5E6FD39C6}"/>
                </a:ext>
              </a:extLst>
            </p:cNvPr>
            <p:cNvSpPr/>
            <p:nvPr/>
          </p:nvSpPr>
          <p:spPr>
            <a:xfrm>
              <a:off x="7962000" y="4194659"/>
              <a:ext cx="354584" cy="400110"/>
            </a:xfrm>
            <a:prstGeom prst="rect">
              <a:avLst/>
            </a:prstGeom>
          </p:spPr>
          <p:txBody>
            <a:bodyPr wrap="square">
              <a:spAutoFit/>
            </a:bodyPr>
            <a:lstStyle/>
            <a:p>
              <a:r>
                <a:rPr lang="el-GR" sz="2000" dirty="0"/>
                <a:t>ϴ</a:t>
              </a:r>
              <a:endParaRPr lang="en-US" sz="2000" dirty="0"/>
            </a:p>
          </p:txBody>
        </p:sp>
        <p:sp>
          <p:nvSpPr>
            <p:cNvPr id="24" name="Rectangle 23">
              <a:extLst>
                <a:ext uri="{FF2B5EF4-FFF2-40B4-BE49-F238E27FC236}">
                  <a16:creationId xmlns:a16="http://schemas.microsoft.com/office/drawing/2014/main" id="{45CD3634-6FF3-44FC-AF78-11AF1A73C479}"/>
                </a:ext>
              </a:extLst>
            </p:cNvPr>
            <p:cNvSpPr/>
            <p:nvPr/>
          </p:nvSpPr>
          <p:spPr>
            <a:xfrm>
              <a:off x="8154943" y="4753214"/>
              <a:ext cx="336952" cy="461665"/>
            </a:xfrm>
            <a:prstGeom prst="rect">
              <a:avLst/>
            </a:prstGeom>
          </p:spPr>
          <p:txBody>
            <a:bodyPr wrap="square">
              <a:spAutoFit/>
            </a:bodyPr>
            <a:lstStyle/>
            <a:p>
              <a:r>
                <a:rPr lang="en-US" sz="2400" b="1" dirty="0"/>
                <a:t>a</a:t>
              </a:r>
            </a:p>
          </p:txBody>
        </p:sp>
        <p:sp>
          <p:nvSpPr>
            <p:cNvPr id="25" name="Rectangle 24">
              <a:extLst>
                <a:ext uri="{FF2B5EF4-FFF2-40B4-BE49-F238E27FC236}">
                  <a16:creationId xmlns:a16="http://schemas.microsoft.com/office/drawing/2014/main" id="{7ABD94E1-4633-4E97-8607-11BCE43B976F}"/>
                </a:ext>
              </a:extLst>
            </p:cNvPr>
            <p:cNvSpPr/>
            <p:nvPr/>
          </p:nvSpPr>
          <p:spPr>
            <a:xfrm>
              <a:off x="8191891" y="3631992"/>
              <a:ext cx="349776" cy="461665"/>
            </a:xfrm>
            <a:prstGeom prst="rect">
              <a:avLst/>
            </a:prstGeom>
          </p:spPr>
          <p:txBody>
            <a:bodyPr wrap="square">
              <a:spAutoFit/>
            </a:bodyPr>
            <a:lstStyle/>
            <a:p>
              <a:r>
                <a:rPr lang="en-US" sz="2400" b="1" dirty="0"/>
                <a:t>b</a:t>
              </a:r>
            </a:p>
          </p:txBody>
        </p:sp>
        <p:cxnSp>
          <p:nvCxnSpPr>
            <p:cNvPr id="26" name="Straight Arrow Connector 25">
              <a:extLst>
                <a:ext uri="{FF2B5EF4-FFF2-40B4-BE49-F238E27FC236}">
                  <a16:creationId xmlns:a16="http://schemas.microsoft.com/office/drawing/2014/main" id="{C0EFC9A1-0B43-4374-8DF7-341AE7616A3A}"/>
                </a:ext>
              </a:extLst>
            </p:cNvPr>
            <p:cNvCxnSpPr>
              <a:cxnSpLocks/>
            </p:cNvCxnSpPr>
            <p:nvPr/>
          </p:nvCxnSpPr>
          <p:spPr>
            <a:xfrm>
              <a:off x="7539343" y="4394715"/>
              <a:ext cx="0" cy="197795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A0FB0FDC-3314-4AF3-8183-03D8FB4A4921}"/>
                </a:ext>
              </a:extLst>
            </p:cNvPr>
            <p:cNvSpPr/>
            <p:nvPr/>
          </p:nvSpPr>
          <p:spPr>
            <a:xfrm>
              <a:off x="7649427" y="5648566"/>
              <a:ext cx="780983" cy="461665"/>
            </a:xfrm>
            <a:prstGeom prst="rect">
              <a:avLst/>
            </a:prstGeom>
          </p:spPr>
          <p:txBody>
            <a:bodyPr wrap="square">
              <a:spAutoFit/>
            </a:bodyPr>
            <a:lstStyle/>
            <a:p>
              <a:r>
                <a:rPr lang="en-US" sz="2400" b="1" dirty="0"/>
                <a:t>b x a </a:t>
              </a:r>
            </a:p>
          </p:txBody>
        </p:sp>
        <p:sp>
          <p:nvSpPr>
            <p:cNvPr id="28" name="Freeform: Shape 27">
              <a:extLst>
                <a:ext uri="{FF2B5EF4-FFF2-40B4-BE49-F238E27FC236}">
                  <a16:creationId xmlns:a16="http://schemas.microsoft.com/office/drawing/2014/main" id="{0B4BEA05-4110-4596-ADE9-8E46A79D647D}"/>
                </a:ext>
              </a:extLst>
            </p:cNvPr>
            <p:cNvSpPr/>
            <p:nvPr/>
          </p:nvSpPr>
          <p:spPr>
            <a:xfrm rot="9563934" flipH="1">
              <a:off x="8150915" y="4171607"/>
              <a:ext cx="273199" cy="500095"/>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F9C3B503-B471-465B-A594-8D169FC979EC}"/>
              </a:ext>
            </a:extLst>
          </p:cNvPr>
          <p:cNvSpPr txBox="1"/>
          <p:nvPr/>
        </p:nvSpPr>
        <p:spPr>
          <a:xfrm>
            <a:off x="982263" y="2615108"/>
            <a:ext cx="3898326" cy="461665"/>
          </a:xfrm>
          <a:prstGeom prst="rect">
            <a:avLst/>
          </a:prstGeom>
          <a:noFill/>
        </p:spPr>
        <p:txBody>
          <a:bodyPr wrap="square" rtlCol="0">
            <a:spAutoFit/>
          </a:bodyPr>
          <a:lstStyle/>
          <a:p>
            <a:r>
              <a:rPr lang="en-US" sz="2400" dirty="0"/>
              <a:t>Notice:  </a:t>
            </a:r>
          </a:p>
        </p:txBody>
      </p:sp>
      <p:pic>
        <p:nvPicPr>
          <p:cNvPr id="36" name="Picture 35">
            <a:extLst>
              <a:ext uri="{FF2B5EF4-FFF2-40B4-BE49-F238E27FC236}">
                <a16:creationId xmlns:a16="http://schemas.microsoft.com/office/drawing/2014/main" id="{60230F8A-A04A-4DD9-89B6-384A42503C9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94542" y="1262237"/>
            <a:ext cx="1558661" cy="2078215"/>
          </a:xfrm>
          <a:prstGeom prst="rect">
            <a:avLst/>
          </a:prstGeom>
        </p:spPr>
      </p:pic>
      <p:pic>
        <p:nvPicPr>
          <p:cNvPr id="37" name="Picture 36">
            <a:extLst>
              <a:ext uri="{FF2B5EF4-FFF2-40B4-BE49-F238E27FC236}">
                <a16:creationId xmlns:a16="http://schemas.microsoft.com/office/drawing/2014/main" id="{4263A02C-4D18-4C44-8E73-31933952D42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0800000">
            <a:off x="7623780" y="3870772"/>
            <a:ext cx="1651521" cy="2078214"/>
          </a:xfrm>
          <a:prstGeom prst="rect">
            <a:avLst/>
          </a:prstGeom>
        </p:spPr>
      </p:pic>
      <p:sp>
        <p:nvSpPr>
          <p:cNvPr id="40" name="TextBox 39">
            <a:extLst>
              <a:ext uri="{FF2B5EF4-FFF2-40B4-BE49-F238E27FC236}">
                <a16:creationId xmlns:a16="http://schemas.microsoft.com/office/drawing/2014/main" id="{29D0C8C2-AC8B-49D8-9600-0E669023D7D1}"/>
              </a:ext>
            </a:extLst>
          </p:cNvPr>
          <p:cNvSpPr txBox="1"/>
          <p:nvPr/>
        </p:nvSpPr>
        <p:spPr>
          <a:xfrm>
            <a:off x="982263" y="5374101"/>
            <a:ext cx="6047810" cy="830997"/>
          </a:xfrm>
          <a:prstGeom prst="rect">
            <a:avLst/>
          </a:prstGeom>
          <a:noFill/>
        </p:spPr>
        <p:txBody>
          <a:bodyPr wrap="square" rtlCol="0">
            <a:spAutoFit/>
          </a:bodyPr>
          <a:lstStyle/>
          <a:p>
            <a:pPr marL="457200" indent="-457200">
              <a:buFont typeface="Arial" panose="020B0604020202020204" pitchFamily="34" charset="0"/>
              <a:buChar char="•"/>
            </a:pPr>
            <a:r>
              <a:rPr lang="en-US" sz="2400" dirty="0"/>
              <a:t>This means that vector </a:t>
            </a:r>
            <a:r>
              <a:rPr lang="en-US" sz="2400" b="1" dirty="0"/>
              <a:t>a x b </a:t>
            </a:r>
            <a:r>
              <a:rPr lang="en-US" sz="2400" dirty="0"/>
              <a:t>is not the same vector as </a:t>
            </a:r>
            <a:r>
              <a:rPr lang="en-US" sz="2400" b="1" dirty="0"/>
              <a:t>b x a</a:t>
            </a:r>
          </a:p>
        </p:txBody>
      </p:sp>
      <p:sp>
        <p:nvSpPr>
          <p:cNvPr id="41" name="TextBox 40">
            <a:extLst>
              <a:ext uri="{FF2B5EF4-FFF2-40B4-BE49-F238E27FC236}">
                <a16:creationId xmlns:a16="http://schemas.microsoft.com/office/drawing/2014/main" id="{245E8230-74C7-423B-A182-71A070F556E4}"/>
              </a:ext>
            </a:extLst>
          </p:cNvPr>
          <p:cNvSpPr txBox="1"/>
          <p:nvPr/>
        </p:nvSpPr>
        <p:spPr>
          <a:xfrm>
            <a:off x="982264" y="3707819"/>
            <a:ext cx="6203975" cy="830997"/>
          </a:xfrm>
          <a:prstGeom prst="rect">
            <a:avLst/>
          </a:prstGeom>
          <a:noFill/>
        </p:spPr>
        <p:txBody>
          <a:bodyPr wrap="square" rtlCol="0">
            <a:spAutoFit/>
          </a:bodyPr>
          <a:lstStyle/>
          <a:p>
            <a:pPr marL="457200" indent="-457200">
              <a:buFont typeface="Arial" panose="020B0604020202020204" pitchFamily="34" charset="0"/>
              <a:buChar char="•"/>
            </a:pPr>
            <a:r>
              <a:rPr lang="en-US" sz="2400" b="1" dirty="0"/>
              <a:t>a x b </a:t>
            </a:r>
            <a:r>
              <a:rPr lang="en-US" sz="2400" dirty="0"/>
              <a:t>means the angle rotates from vector </a:t>
            </a:r>
            <a:r>
              <a:rPr lang="en-US" sz="2400" b="1" dirty="0"/>
              <a:t>a</a:t>
            </a:r>
            <a:r>
              <a:rPr lang="en-US" sz="2400" dirty="0"/>
              <a:t>  towards vector </a:t>
            </a:r>
            <a:r>
              <a:rPr lang="en-US" sz="2400" b="1" dirty="0"/>
              <a:t>b</a:t>
            </a:r>
            <a:r>
              <a:rPr lang="en-US" sz="2400" dirty="0"/>
              <a:t> </a:t>
            </a:r>
          </a:p>
        </p:txBody>
      </p:sp>
      <p:sp>
        <p:nvSpPr>
          <p:cNvPr id="42" name="TextBox 41">
            <a:extLst>
              <a:ext uri="{FF2B5EF4-FFF2-40B4-BE49-F238E27FC236}">
                <a16:creationId xmlns:a16="http://schemas.microsoft.com/office/drawing/2014/main" id="{2AA1D45D-EBB6-4856-A84D-8F5696CD56CE}"/>
              </a:ext>
            </a:extLst>
          </p:cNvPr>
          <p:cNvSpPr txBox="1"/>
          <p:nvPr/>
        </p:nvSpPr>
        <p:spPr>
          <a:xfrm>
            <a:off x="982263" y="4522314"/>
            <a:ext cx="6300607" cy="830997"/>
          </a:xfrm>
          <a:prstGeom prst="rect">
            <a:avLst/>
          </a:prstGeom>
          <a:noFill/>
        </p:spPr>
        <p:txBody>
          <a:bodyPr wrap="square" rtlCol="0">
            <a:spAutoFit/>
          </a:bodyPr>
          <a:lstStyle/>
          <a:p>
            <a:pPr marL="457200" indent="-457200">
              <a:buFont typeface="Arial" panose="020B0604020202020204" pitchFamily="34" charset="0"/>
              <a:buChar char="•"/>
            </a:pPr>
            <a:r>
              <a:rPr lang="en-US" sz="2400" b="1" dirty="0"/>
              <a:t>b x a </a:t>
            </a:r>
            <a:r>
              <a:rPr lang="en-US" sz="2400" dirty="0"/>
              <a:t>means the angle rotates from vector </a:t>
            </a:r>
            <a:r>
              <a:rPr lang="en-US" sz="2400" b="1" dirty="0"/>
              <a:t>b</a:t>
            </a:r>
            <a:r>
              <a:rPr lang="en-US" sz="2400" dirty="0"/>
              <a:t> towards vector </a:t>
            </a:r>
            <a:r>
              <a:rPr lang="en-US" sz="2400" b="1" dirty="0"/>
              <a:t>a</a:t>
            </a:r>
            <a:r>
              <a:rPr lang="en-US" sz="2400" dirty="0"/>
              <a:t> </a:t>
            </a:r>
          </a:p>
        </p:txBody>
      </p:sp>
      <p:sp>
        <p:nvSpPr>
          <p:cNvPr id="3" name="Slide Number Placeholder 2">
            <a:extLst>
              <a:ext uri="{FF2B5EF4-FFF2-40B4-BE49-F238E27FC236}">
                <a16:creationId xmlns:a16="http://schemas.microsoft.com/office/drawing/2014/main" id="{412CA2C6-B83F-4922-9E7E-D8F19E74A880}"/>
              </a:ext>
            </a:extLst>
          </p:cNvPr>
          <p:cNvSpPr>
            <a:spLocks noGrp="1"/>
          </p:cNvSpPr>
          <p:nvPr>
            <p:ph type="sldNum" sz="quarter" idx="12"/>
          </p:nvPr>
        </p:nvSpPr>
        <p:spPr/>
        <p:txBody>
          <a:bodyPr/>
          <a:lstStyle/>
          <a:p>
            <a:fld id="{2ABD293D-5FC3-490B-AAA5-62A0FFBD4BDC}" type="slidenum">
              <a:rPr lang="en-US" smtClean="0"/>
              <a:t>31</a:t>
            </a:fld>
            <a:endParaRPr lang="en-US"/>
          </a:p>
        </p:txBody>
      </p:sp>
      <p:sp>
        <p:nvSpPr>
          <p:cNvPr id="30" name="TextBox 29">
            <a:extLst>
              <a:ext uri="{FF2B5EF4-FFF2-40B4-BE49-F238E27FC236}">
                <a16:creationId xmlns:a16="http://schemas.microsoft.com/office/drawing/2014/main" id="{C0457F9F-A765-4D12-9929-AAC94885AB3C}"/>
              </a:ext>
            </a:extLst>
          </p:cNvPr>
          <p:cNvSpPr txBox="1"/>
          <p:nvPr/>
        </p:nvSpPr>
        <p:spPr>
          <a:xfrm>
            <a:off x="979134" y="3212696"/>
            <a:ext cx="6203975" cy="461665"/>
          </a:xfrm>
          <a:prstGeom prst="rect">
            <a:avLst/>
          </a:prstGeom>
          <a:noFill/>
        </p:spPr>
        <p:txBody>
          <a:bodyPr wrap="square" rtlCol="0">
            <a:spAutoFit/>
          </a:bodyPr>
          <a:lstStyle/>
          <a:p>
            <a:pPr marL="457200" indent="-457200">
              <a:buFont typeface="Arial" panose="020B0604020202020204" pitchFamily="34" charset="0"/>
              <a:buChar char="•"/>
            </a:pPr>
            <a:r>
              <a:rPr lang="en-US" sz="2400" dirty="0"/>
              <a:t>The </a:t>
            </a:r>
            <a:r>
              <a:rPr lang="en-US" sz="2400" u="sng" dirty="0"/>
              <a:t>cross-product</a:t>
            </a:r>
            <a:r>
              <a:rPr lang="en-US" sz="2400" dirty="0"/>
              <a:t> yields a </a:t>
            </a:r>
            <a:r>
              <a:rPr lang="en-US" sz="2400" u="sng" dirty="0"/>
              <a:t>vector</a:t>
            </a:r>
            <a:r>
              <a:rPr lang="en-US" sz="2400" dirty="0"/>
              <a:t>.</a:t>
            </a:r>
          </a:p>
        </p:txBody>
      </p:sp>
    </p:spTree>
    <p:extLst>
      <p:ext uri="{BB962C8B-B14F-4D97-AF65-F5344CB8AC3E}">
        <p14:creationId xmlns:p14="http://schemas.microsoft.com/office/powerpoint/2010/main" val="226393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
                                            <p:txEl>
                                              <p:pRg st="0" end="0"/>
                                            </p:txEl>
                                          </p:spTgt>
                                        </p:tgtEl>
                                        <p:attrNameLst>
                                          <p:attrName>style.visibility</p:attrName>
                                        </p:attrNameLst>
                                      </p:cBhvr>
                                      <p:to>
                                        <p:strVal val="visible"/>
                                      </p:to>
                                    </p:set>
                                    <p:animEffect transition="in" filter="fade">
                                      <p:cBhvr>
                                        <p:cTn id="27" dur="500"/>
                                        <p:tgtEl>
                                          <p:spTgt spid="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1" grpId="0"/>
      <p:bldP spid="42" grpId="0"/>
      <p:bldP spid="3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17C029-011A-4B95-813A-EB32CA89D264}"/>
              </a:ext>
            </a:extLst>
          </p:cNvPr>
          <p:cNvSpPr>
            <a:spLocks noGrp="1"/>
          </p:cNvSpPr>
          <p:nvPr>
            <p:ph type="sldNum" sz="quarter" idx="12"/>
          </p:nvPr>
        </p:nvSpPr>
        <p:spPr/>
        <p:txBody>
          <a:bodyPr/>
          <a:lstStyle/>
          <a:p>
            <a:fld id="{2ABD293D-5FC3-490B-AAA5-62A0FFBD4BDC}" type="slidenum">
              <a:rPr lang="en-US" smtClean="0"/>
              <a:t>32</a:t>
            </a:fld>
            <a:endParaRPr lang="en-US"/>
          </a:p>
        </p:txBody>
      </p:sp>
      <p:sp>
        <p:nvSpPr>
          <p:cNvPr id="3" name="TextBox 2">
            <a:extLst>
              <a:ext uri="{FF2B5EF4-FFF2-40B4-BE49-F238E27FC236}">
                <a16:creationId xmlns:a16="http://schemas.microsoft.com/office/drawing/2014/main" id="{C8FE252A-A06C-4206-9007-903A5CA4C804}"/>
              </a:ext>
            </a:extLst>
          </p:cNvPr>
          <p:cNvSpPr txBox="1"/>
          <p:nvPr/>
        </p:nvSpPr>
        <p:spPr>
          <a:xfrm>
            <a:off x="2919044" y="256251"/>
            <a:ext cx="6693994" cy="584775"/>
          </a:xfrm>
          <a:prstGeom prst="rect">
            <a:avLst/>
          </a:prstGeom>
          <a:noFill/>
        </p:spPr>
        <p:txBody>
          <a:bodyPr wrap="square" rtlCol="0">
            <a:spAutoFit/>
          </a:bodyPr>
          <a:lstStyle/>
          <a:p>
            <a:pPr algn="ctr"/>
            <a:r>
              <a:rPr lang="en-US" sz="3200" dirty="0">
                <a:solidFill>
                  <a:srgbClr val="FF0000"/>
                </a:solidFill>
              </a:rPr>
              <a:t>Vector Multiplication - Vector Product</a:t>
            </a:r>
          </a:p>
        </p:txBody>
      </p:sp>
      <p:sp>
        <p:nvSpPr>
          <p:cNvPr id="44" name="TextBox 43">
            <a:extLst>
              <a:ext uri="{FF2B5EF4-FFF2-40B4-BE49-F238E27FC236}">
                <a16:creationId xmlns:a16="http://schemas.microsoft.com/office/drawing/2014/main" id="{3FA8C951-92FD-4A3A-BADA-C6E1D601D44C}"/>
              </a:ext>
            </a:extLst>
          </p:cNvPr>
          <p:cNvSpPr txBox="1"/>
          <p:nvPr/>
        </p:nvSpPr>
        <p:spPr>
          <a:xfrm>
            <a:off x="3666810" y="1189271"/>
            <a:ext cx="7635523" cy="1200329"/>
          </a:xfrm>
          <a:prstGeom prst="rect">
            <a:avLst/>
          </a:prstGeom>
          <a:noFill/>
        </p:spPr>
        <p:txBody>
          <a:bodyPr wrap="square" rtlCol="0">
            <a:spAutoFit/>
          </a:bodyPr>
          <a:lstStyle/>
          <a:p>
            <a:r>
              <a:rPr lang="en-US" sz="2400" b="1" dirty="0"/>
              <a:t>Example:</a:t>
            </a:r>
            <a:r>
              <a:rPr lang="en-US" sz="2400" dirty="0"/>
              <a:t>  A 4.0 N tangential force is applied to the edge of a disk with a radius of 0.5 m.  What is the magnitude and direction of the resulting Torque Vector? </a:t>
            </a:r>
          </a:p>
        </p:txBody>
      </p:sp>
      <p:sp>
        <p:nvSpPr>
          <p:cNvPr id="51" name="TextBox 50">
            <a:extLst>
              <a:ext uri="{FF2B5EF4-FFF2-40B4-BE49-F238E27FC236}">
                <a16:creationId xmlns:a16="http://schemas.microsoft.com/office/drawing/2014/main" id="{7C6F3CE9-7E36-4DAD-ADBF-84CE19CF1B56}"/>
              </a:ext>
            </a:extLst>
          </p:cNvPr>
          <p:cNvSpPr txBox="1"/>
          <p:nvPr/>
        </p:nvSpPr>
        <p:spPr>
          <a:xfrm>
            <a:off x="4466788" y="2612249"/>
            <a:ext cx="6035565" cy="830997"/>
          </a:xfrm>
          <a:prstGeom prst="rect">
            <a:avLst/>
          </a:prstGeom>
          <a:noFill/>
        </p:spPr>
        <p:txBody>
          <a:bodyPr wrap="square" rtlCol="0">
            <a:spAutoFit/>
          </a:bodyPr>
          <a:lstStyle/>
          <a:p>
            <a:r>
              <a:rPr lang="en-US" sz="2400" dirty="0"/>
              <a:t>The magnitude is determined using the Cross-Product equation:    </a:t>
            </a:r>
            <a:r>
              <a:rPr lang="en-US" sz="2400" b="1" dirty="0"/>
              <a:t>a x</a:t>
            </a:r>
            <a:r>
              <a:rPr lang="en-US" sz="2400" b="1" dirty="0">
                <a:latin typeface="Calibri" panose="020F0502020204030204" pitchFamily="34" charset="0"/>
                <a:cs typeface="Calibri" panose="020F0502020204030204" pitchFamily="34" charset="0"/>
              </a:rPr>
              <a:t> b  =  ab sin (</a:t>
            </a:r>
            <a:r>
              <a:rPr lang="el-GR" sz="2400" b="1" dirty="0"/>
              <a:t>ϴ</a:t>
            </a:r>
            <a:r>
              <a:rPr lang="en-US" sz="2400" b="1" dirty="0">
                <a:latin typeface="Calibri" panose="020F0502020204030204" pitchFamily="34" charset="0"/>
                <a:cs typeface="Calibri" panose="020F0502020204030204" pitchFamily="34" charset="0"/>
              </a:rPr>
              <a:t>)</a:t>
            </a:r>
            <a:endParaRPr lang="en-US" sz="2400" dirty="0"/>
          </a:p>
        </p:txBody>
      </p:sp>
      <p:sp>
        <p:nvSpPr>
          <p:cNvPr id="55" name="TextBox 54">
            <a:extLst>
              <a:ext uri="{FF2B5EF4-FFF2-40B4-BE49-F238E27FC236}">
                <a16:creationId xmlns:a16="http://schemas.microsoft.com/office/drawing/2014/main" id="{5364B696-C6C2-4723-B6B7-D0B6D503012F}"/>
              </a:ext>
            </a:extLst>
          </p:cNvPr>
          <p:cNvSpPr txBox="1"/>
          <p:nvPr/>
        </p:nvSpPr>
        <p:spPr>
          <a:xfrm>
            <a:off x="4453367" y="4264441"/>
            <a:ext cx="5757036"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r x F  =  (0.5 m) (4.0 N) sin (90⁰)</a:t>
            </a:r>
            <a:endParaRPr lang="en-US" sz="2400" dirty="0"/>
          </a:p>
        </p:txBody>
      </p:sp>
      <p:sp>
        <p:nvSpPr>
          <p:cNvPr id="56" name="TextBox 55">
            <a:extLst>
              <a:ext uri="{FF2B5EF4-FFF2-40B4-BE49-F238E27FC236}">
                <a16:creationId xmlns:a16="http://schemas.microsoft.com/office/drawing/2014/main" id="{D299DFFE-C51A-4187-AE4D-7CB797E5EAE3}"/>
              </a:ext>
            </a:extLst>
          </p:cNvPr>
          <p:cNvSpPr txBox="1"/>
          <p:nvPr/>
        </p:nvSpPr>
        <p:spPr>
          <a:xfrm>
            <a:off x="4453367" y="4790195"/>
            <a:ext cx="5757036" cy="461665"/>
          </a:xfrm>
          <a:prstGeom prst="rect">
            <a:avLst/>
          </a:prstGeom>
          <a:noFill/>
        </p:spPr>
        <p:txBody>
          <a:bodyPr wrap="square" rtlCol="0">
            <a:spAutoFit/>
          </a:bodyPr>
          <a:lstStyle/>
          <a:p>
            <a:r>
              <a:rPr lang="en-US" sz="2400" dirty="0"/>
              <a:t>r x F</a:t>
            </a:r>
            <a:r>
              <a:rPr lang="en-US" sz="2400" dirty="0">
                <a:latin typeface="Calibri" panose="020F0502020204030204" pitchFamily="34" charset="0"/>
                <a:cs typeface="Calibri" panose="020F0502020204030204" pitchFamily="34" charset="0"/>
              </a:rPr>
              <a:t>  =  (0.5 m) (4.0 N) sin (90⁰)</a:t>
            </a:r>
            <a:endParaRPr lang="en-US" sz="2400" dirty="0"/>
          </a:p>
        </p:txBody>
      </p:sp>
      <p:sp>
        <p:nvSpPr>
          <p:cNvPr id="57" name="TextBox 56">
            <a:extLst>
              <a:ext uri="{FF2B5EF4-FFF2-40B4-BE49-F238E27FC236}">
                <a16:creationId xmlns:a16="http://schemas.microsoft.com/office/drawing/2014/main" id="{71B88020-00E3-451B-B17A-FFF5C406ECCE}"/>
              </a:ext>
            </a:extLst>
          </p:cNvPr>
          <p:cNvSpPr txBox="1"/>
          <p:nvPr/>
        </p:nvSpPr>
        <p:spPr>
          <a:xfrm>
            <a:off x="4453366" y="5317531"/>
            <a:ext cx="5757036" cy="461665"/>
          </a:xfrm>
          <a:prstGeom prst="rect">
            <a:avLst/>
          </a:prstGeom>
          <a:noFill/>
        </p:spPr>
        <p:txBody>
          <a:bodyPr wrap="square" rtlCol="0">
            <a:spAutoFit/>
          </a:bodyPr>
          <a:lstStyle/>
          <a:p>
            <a:r>
              <a:rPr lang="en-US" sz="2400" dirty="0"/>
              <a:t>r x F </a:t>
            </a:r>
            <a:r>
              <a:rPr lang="en-US" sz="2400" dirty="0">
                <a:latin typeface="Calibri" panose="020F0502020204030204" pitchFamily="34" charset="0"/>
                <a:cs typeface="Calibri" panose="020F0502020204030204" pitchFamily="34" charset="0"/>
              </a:rPr>
              <a:t> =  (0.5 m) (4.0 N) (1.0)  =   </a:t>
            </a:r>
            <a:r>
              <a:rPr lang="en-US" sz="2400" b="1" dirty="0">
                <a:latin typeface="Calibri" panose="020F0502020204030204" pitchFamily="34" charset="0"/>
                <a:cs typeface="Calibri" panose="020F0502020204030204" pitchFamily="34" charset="0"/>
              </a:rPr>
              <a:t>2.0 Nm</a:t>
            </a:r>
            <a:endParaRPr lang="en-US" sz="2400" b="1" dirty="0"/>
          </a:p>
        </p:txBody>
      </p:sp>
      <p:grpSp>
        <p:nvGrpSpPr>
          <p:cNvPr id="9" name="Group 8">
            <a:extLst>
              <a:ext uri="{FF2B5EF4-FFF2-40B4-BE49-F238E27FC236}">
                <a16:creationId xmlns:a16="http://schemas.microsoft.com/office/drawing/2014/main" id="{4E32CEFF-1A42-426A-9DBE-65100AB25482}"/>
              </a:ext>
            </a:extLst>
          </p:cNvPr>
          <p:cNvGrpSpPr/>
          <p:nvPr/>
        </p:nvGrpSpPr>
        <p:grpSpPr>
          <a:xfrm>
            <a:off x="870181" y="3976824"/>
            <a:ext cx="2954029" cy="1821856"/>
            <a:chOff x="712306" y="3786303"/>
            <a:chExt cx="3815329" cy="2412124"/>
          </a:xfrm>
        </p:grpSpPr>
        <p:grpSp>
          <p:nvGrpSpPr>
            <p:cNvPr id="43" name="Group 42">
              <a:extLst>
                <a:ext uri="{FF2B5EF4-FFF2-40B4-BE49-F238E27FC236}">
                  <a16:creationId xmlns:a16="http://schemas.microsoft.com/office/drawing/2014/main" id="{0C4AD62A-4024-4EB5-9156-FC4A94372793}"/>
                </a:ext>
              </a:extLst>
            </p:cNvPr>
            <p:cNvGrpSpPr/>
            <p:nvPr/>
          </p:nvGrpSpPr>
          <p:grpSpPr>
            <a:xfrm>
              <a:off x="712306" y="3786303"/>
              <a:ext cx="2720211" cy="2412124"/>
              <a:chOff x="3945481" y="2536294"/>
              <a:chExt cx="2720211" cy="2412124"/>
            </a:xfrm>
          </p:grpSpPr>
          <p:sp>
            <p:nvSpPr>
              <p:cNvPr id="33" name="Oval 32">
                <a:extLst>
                  <a:ext uri="{FF2B5EF4-FFF2-40B4-BE49-F238E27FC236}">
                    <a16:creationId xmlns:a16="http://schemas.microsoft.com/office/drawing/2014/main" id="{87B1B9DE-1A7C-43AF-AD19-37CCAE0B5C9F}"/>
                  </a:ext>
                </a:extLst>
              </p:cNvPr>
              <p:cNvSpPr/>
              <p:nvPr/>
            </p:nvSpPr>
            <p:spPr>
              <a:xfrm>
                <a:off x="3945481" y="2536294"/>
                <a:ext cx="2490951" cy="24121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30C07E4-0D24-47FC-8DE9-F798F1B788AC}"/>
                  </a:ext>
                </a:extLst>
              </p:cNvPr>
              <p:cNvSpPr/>
              <p:nvPr/>
            </p:nvSpPr>
            <p:spPr>
              <a:xfrm rot="2315345" flipV="1">
                <a:off x="6078138" y="4321065"/>
                <a:ext cx="224621" cy="21367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CB1119C7-26DC-4494-9F83-CE00AC4F7C1E}"/>
                  </a:ext>
                </a:extLst>
              </p:cNvPr>
              <p:cNvSpPr/>
              <p:nvPr/>
            </p:nvSpPr>
            <p:spPr>
              <a:xfrm>
                <a:off x="5132276" y="3676538"/>
                <a:ext cx="110359" cy="1316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a:extLst>
                  <a:ext uri="{FF2B5EF4-FFF2-40B4-BE49-F238E27FC236}">
                    <a16:creationId xmlns:a16="http://schemas.microsoft.com/office/drawing/2014/main" id="{F244CF4F-0968-4599-B835-86B2EED8F5BF}"/>
                  </a:ext>
                </a:extLst>
              </p:cNvPr>
              <p:cNvCxnSpPr>
                <a:cxnSpLocks/>
              </p:cNvCxnSpPr>
              <p:nvPr/>
            </p:nvCxnSpPr>
            <p:spPr>
              <a:xfrm>
                <a:off x="5156568" y="3729343"/>
                <a:ext cx="1055310" cy="70096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C01A400-EDC3-44DF-AA35-974382DD1F92}"/>
                  </a:ext>
                </a:extLst>
              </p:cNvPr>
              <p:cNvCxnSpPr>
                <a:cxnSpLocks/>
              </p:cNvCxnSpPr>
              <p:nvPr/>
            </p:nvCxnSpPr>
            <p:spPr>
              <a:xfrm flipV="1">
                <a:off x="6273997" y="3684598"/>
                <a:ext cx="391695" cy="69628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C8700DDA-626A-45A5-87F4-EF39C56A50FA}"/>
                </a:ext>
              </a:extLst>
            </p:cNvPr>
            <p:cNvSpPr txBox="1"/>
            <p:nvPr/>
          </p:nvSpPr>
          <p:spPr>
            <a:xfrm>
              <a:off x="3355104" y="5368400"/>
              <a:ext cx="850040" cy="529743"/>
            </a:xfrm>
            <a:prstGeom prst="rect">
              <a:avLst/>
            </a:prstGeom>
            <a:noFill/>
          </p:spPr>
          <p:txBody>
            <a:bodyPr wrap="square" rtlCol="0">
              <a:spAutoFit/>
            </a:bodyPr>
            <a:lstStyle/>
            <a:p>
              <a:r>
                <a:rPr lang="en-US" sz="2000" dirty="0"/>
                <a:t>90</a:t>
              </a:r>
              <a:r>
                <a:rPr lang="en-US" sz="2000" dirty="0">
                  <a:latin typeface="Calibri" panose="020F0502020204030204" pitchFamily="34" charset="0"/>
                  <a:cs typeface="Calibri" panose="020F0502020204030204" pitchFamily="34" charset="0"/>
                </a:rPr>
                <a:t>⁰</a:t>
              </a:r>
              <a:endParaRPr lang="en-US" sz="2000" dirty="0"/>
            </a:p>
          </p:txBody>
        </p:sp>
        <p:sp>
          <p:nvSpPr>
            <p:cNvPr id="52" name="TextBox 51">
              <a:extLst>
                <a:ext uri="{FF2B5EF4-FFF2-40B4-BE49-F238E27FC236}">
                  <a16:creationId xmlns:a16="http://schemas.microsoft.com/office/drawing/2014/main" id="{07CAD75F-A7B6-464E-B45D-85DAC03BF13B}"/>
                </a:ext>
              </a:extLst>
            </p:cNvPr>
            <p:cNvSpPr txBox="1"/>
            <p:nvPr/>
          </p:nvSpPr>
          <p:spPr>
            <a:xfrm rot="2213380">
              <a:off x="1234725" y="5200372"/>
              <a:ext cx="1604694" cy="937236"/>
            </a:xfrm>
            <a:prstGeom prst="rect">
              <a:avLst/>
            </a:prstGeom>
            <a:noFill/>
          </p:spPr>
          <p:txBody>
            <a:bodyPr wrap="square" rtlCol="0">
              <a:spAutoFit/>
            </a:bodyPr>
            <a:lstStyle/>
            <a:p>
              <a:r>
                <a:rPr lang="en-US" sz="2000" dirty="0"/>
                <a:t>r  =  0.5 m</a:t>
              </a:r>
            </a:p>
            <a:p>
              <a:r>
                <a:rPr lang="en-US" sz="2000" dirty="0"/>
                <a:t>(radius)</a:t>
              </a:r>
            </a:p>
          </p:txBody>
        </p:sp>
        <p:sp>
          <p:nvSpPr>
            <p:cNvPr id="53" name="TextBox 52">
              <a:extLst>
                <a:ext uri="{FF2B5EF4-FFF2-40B4-BE49-F238E27FC236}">
                  <a16:creationId xmlns:a16="http://schemas.microsoft.com/office/drawing/2014/main" id="{33CCC59C-90F2-4058-86B4-F5C9E4005E16}"/>
                </a:ext>
              </a:extLst>
            </p:cNvPr>
            <p:cNvSpPr txBox="1"/>
            <p:nvPr/>
          </p:nvSpPr>
          <p:spPr>
            <a:xfrm>
              <a:off x="3156211" y="4534495"/>
              <a:ext cx="1371424" cy="529743"/>
            </a:xfrm>
            <a:prstGeom prst="rect">
              <a:avLst/>
            </a:prstGeom>
            <a:noFill/>
          </p:spPr>
          <p:txBody>
            <a:bodyPr wrap="square" rtlCol="0">
              <a:spAutoFit/>
            </a:bodyPr>
            <a:lstStyle/>
            <a:p>
              <a:r>
                <a:rPr lang="en-US" sz="2000" dirty="0"/>
                <a:t>F = 4 N</a:t>
              </a:r>
            </a:p>
          </p:txBody>
        </p:sp>
        <p:sp>
          <p:nvSpPr>
            <p:cNvPr id="59" name="Freeform: Shape 58">
              <a:extLst>
                <a:ext uri="{FF2B5EF4-FFF2-40B4-BE49-F238E27FC236}">
                  <a16:creationId xmlns:a16="http://schemas.microsoft.com/office/drawing/2014/main" id="{13397CF8-8A09-4A8A-BE36-B6859CCF248F}"/>
                </a:ext>
              </a:extLst>
            </p:cNvPr>
            <p:cNvSpPr/>
            <p:nvPr/>
          </p:nvSpPr>
          <p:spPr>
            <a:xfrm rot="277016">
              <a:off x="3193743" y="5380123"/>
              <a:ext cx="179459" cy="500095"/>
            </a:xfrm>
            <a:custGeom>
              <a:avLst/>
              <a:gdLst>
                <a:gd name="connsiteX0" fmla="*/ 126609 w 138791"/>
                <a:gd name="connsiteY0" fmla="*/ 379827 h 379827"/>
                <a:gd name="connsiteX1" fmla="*/ 126609 w 138791"/>
                <a:gd name="connsiteY1" fmla="*/ 196947 h 379827"/>
                <a:gd name="connsiteX2" fmla="*/ 0 w 138791"/>
                <a:gd name="connsiteY2" fmla="*/ 0 h 379827"/>
              </a:gdLst>
              <a:ahLst/>
              <a:cxnLst>
                <a:cxn ang="0">
                  <a:pos x="connsiteX0" y="connsiteY0"/>
                </a:cxn>
                <a:cxn ang="0">
                  <a:pos x="connsiteX1" y="connsiteY1"/>
                </a:cxn>
                <a:cxn ang="0">
                  <a:pos x="connsiteX2" y="connsiteY2"/>
                </a:cxn>
              </a:cxnLst>
              <a:rect l="l" t="t" r="r" b="b"/>
              <a:pathLst>
                <a:path w="138791" h="379827">
                  <a:moveTo>
                    <a:pt x="126609" y="379827"/>
                  </a:moveTo>
                  <a:cubicBezTo>
                    <a:pt x="137159" y="320039"/>
                    <a:pt x="147710" y="260251"/>
                    <a:pt x="126609" y="196947"/>
                  </a:cubicBezTo>
                  <a:cubicBezTo>
                    <a:pt x="105508" y="133643"/>
                    <a:pt x="52754" y="66821"/>
                    <a:pt x="0" y="0"/>
                  </a:cubicBezTo>
                </a:path>
              </a:pathLst>
            </a:custGeom>
            <a:noFill/>
            <a:ln w="28575">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E890D270-73AA-4ADF-8261-113C2495AF58}"/>
                </a:ext>
              </a:extLst>
            </p:cNvPr>
            <p:cNvCxnSpPr>
              <a:cxnSpLocks/>
            </p:cNvCxnSpPr>
            <p:nvPr/>
          </p:nvCxnSpPr>
          <p:spPr>
            <a:xfrm>
              <a:off x="2974185" y="5678555"/>
              <a:ext cx="458332" cy="332954"/>
            </a:xfrm>
            <a:prstGeom prst="straightConnector1">
              <a:avLst/>
            </a:prstGeom>
            <a:ln w="381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C7790505-C377-42D2-9853-8B3029514ED9}"/>
              </a:ext>
            </a:extLst>
          </p:cNvPr>
          <p:cNvGrpSpPr/>
          <p:nvPr/>
        </p:nvGrpSpPr>
        <p:grpSpPr>
          <a:xfrm>
            <a:off x="1171739" y="1343389"/>
            <a:ext cx="1554914" cy="1884780"/>
            <a:chOff x="1171739" y="1343389"/>
            <a:chExt cx="1554914" cy="1884780"/>
          </a:xfrm>
        </p:grpSpPr>
        <p:sp>
          <p:nvSpPr>
            <p:cNvPr id="4" name="Cylinder 3">
              <a:extLst>
                <a:ext uri="{FF2B5EF4-FFF2-40B4-BE49-F238E27FC236}">
                  <a16:creationId xmlns:a16="http://schemas.microsoft.com/office/drawing/2014/main" id="{AA8CBD9E-0F94-474E-B147-2BF605EFADC1}"/>
                </a:ext>
              </a:extLst>
            </p:cNvPr>
            <p:cNvSpPr/>
            <p:nvPr/>
          </p:nvSpPr>
          <p:spPr>
            <a:xfrm rot="2763416">
              <a:off x="847162" y="1917175"/>
              <a:ext cx="1884780" cy="737208"/>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13CF23C1-E55F-47FB-B479-45B9175239D4}"/>
                </a:ext>
              </a:extLst>
            </p:cNvPr>
            <p:cNvCxnSpPr/>
            <p:nvPr/>
          </p:nvCxnSpPr>
          <p:spPr>
            <a:xfrm flipV="1">
              <a:off x="1946787" y="1620273"/>
              <a:ext cx="626001" cy="5606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C14B18-B6EB-4CEF-A0A1-DC0A585A92E4}"/>
                </a:ext>
              </a:extLst>
            </p:cNvPr>
            <p:cNvCxnSpPr>
              <a:cxnSpLocks/>
            </p:cNvCxnSpPr>
            <p:nvPr/>
          </p:nvCxnSpPr>
          <p:spPr>
            <a:xfrm flipV="1">
              <a:off x="1171739" y="2507891"/>
              <a:ext cx="325981" cy="2819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5DE63401-FF59-4AD6-87E6-E5770BB5D5B0}"/>
                </a:ext>
              </a:extLst>
            </p:cNvPr>
            <p:cNvSpPr/>
            <p:nvPr/>
          </p:nvSpPr>
          <p:spPr>
            <a:xfrm rot="2315345" flipV="1">
              <a:off x="2484458" y="2808573"/>
              <a:ext cx="232711" cy="8932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Arrow Connector 28">
              <a:extLst>
                <a:ext uri="{FF2B5EF4-FFF2-40B4-BE49-F238E27FC236}">
                  <a16:creationId xmlns:a16="http://schemas.microsoft.com/office/drawing/2014/main" id="{5F94BE85-15E6-42C8-B0E8-BA6E9EF9735B}"/>
                </a:ext>
              </a:extLst>
            </p:cNvPr>
            <p:cNvCxnSpPr>
              <a:cxnSpLocks/>
            </p:cNvCxnSpPr>
            <p:nvPr/>
          </p:nvCxnSpPr>
          <p:spPr>
            <a:xfrm flipV="1">
              <a:off x="2600813" y="2457313"/>
              <a:ext cx="125840" cy="402334"/>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53F9323-6ECE-41B3-AFC8-44F3C0FBAB89}"/>
                </a:ext>
              </a:extLst>
            </p:cNvPr>
            <p:cNvCxnSpPr>
              <a:cxnSpLocks/>
            </p:cNvCxnSpPr>
            <p:nvPr/>
          </p:nvCxnSpPr>
          <p:spPr>
            <a:xfrm>
              <a:off x="1948692" y="2168875"/>
              <a:ext cx="660238" cy="6824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12BE786C-5015-47E0-BDFD-6C1C3779520F}"/>
              </a:ext>
            </a:extLst>
          </p:cNvPr>
          <p:cNvGrpSpPr/>
          <p:nvPr/>
        </p:nvGrpSpPr>
        <p:grpSpPr>
          <a:xfrm>
            <a:off x="4453366" y="3639877"/>
            <a:ext cx="6048987" cy="461665"/>
            <a:chOff x="4453366" y="3639877"/>
            <a:chExt cx="6048987" cy="461665"/>
          </a:xfrm>
        </p:grpSpPr>
        <p:sp>
          <p:nvSpPr>
            <p:cNvPr id="58" name="TextBox 57">
              <a:extLst>
                <a:ext uri="{FF2B5EF4-FFF2-40B4-BE49-F238E27FC236}">
                  <a16:creationId xmlns:a16="http://schemas.microsoft.com/office/drawing/2014/main" id="{6AD629CF-5540-4D07-B8D1-308F2E481FB0}"/>
                </a:ext>
              </a:extLst>
            </p:cNvPr>
            <p:cNvSpPr txBox="1"/>
            <p:nvPr/>
          </p:nvSpPr>
          <p:spPr>
            <a:xfrm>
              <a:off x="4453366" y="3639877"/>
              <a:ext cx="3069104" cy="461665"/>
            </a:xfrm>
            <a:prstGeom prst="rect">
              <a:avLst/>
            </a:prstGeom>
            <a:noFill/>
          </p:spPr>
          <p:txBody>
            <a:bodyPr wrap="square" rtlCol="0">
              <a:spAutoFit/>
            </a:bodyPr>
            <a:lstStyle/>
            <a:p>
              <a:r>
                <a:rPr lang="en-US" sz="2400" b="1" dirty="0"/>
                <a:t>r x</a:t>
              </a:r>
              <a:r>
                <a:rPr lang="en-US" sz="2400" b="1" dirty="0">
                  <a:latin typeface="Calibri" panose="020F0502020204030204" pitchFamily="34" charset="0"/>
                  <a:cs typeface="Calibri" panose="020F0502020204030204" pitchFamily="34" charset="0"/>
                </a:rPr>
                <a:t> F  =  </a:t>
              </a:r>
              <a:r>
                <a:rPr lang="en-US" sz="2400" b="1" dirty="0" err="1">
                  <a:latin typeface="Calibri" panose="020F0502020204030204" pitchFamily="34" charset="0"/>
                  <a:cs typeface="Calibri" panose="020F0502020204030204" pitchFamily="34" charset="0"/>
                </a:rPr>
                <a:t>rF</a:t>
              </a:r>
              <a:r>
                <a:rPr lang="en-US" sz="2400" b="1" dirty="0">
                  <a:latin typeface="Calibri" panose="020F0502020204030204" pitchFamily="34" charset="0"/>
                  <a:cs typeface="Calibri" panose="020F0502020204030204" pitchFamily="34" charset="0"/>
                </a:rPr>
                <a:t> sin (</a:t>
              </a:r>
              <a:r>
                <a:rPr lang="el-GR" sz="2400" b="1" dirty="0"/>
                <a:t>ϴ</a:t>
              </a:r>
              <a:r>
                <a:rPr lang="en-US" sz="2400" b="1" dirty="0">
                  <a:latin typeface="Calibri" panose="020F0502020204030204" pitchFamily="34" charset="0"/>
                  <a:cs typeface="Calibri" panose="020F0502020204030204" pitchFamily="34" charset="0"/>
                </a:rPr>
                <a:t>)</a:t>
              </a:r>
              <a:endParaRPr lang="en-US" sz="2400" b="1" dirty="0"/>
            </a:p>
          </p:txBody>
        </p:sp>
        <p:sp>
          <p:nvSpPr>
            <p:cNvPr id="15" name="TextBox 14">
              <a:extLst>
                <a:ext uri="{FF2B5EF4-FFF2-40B4-BE49-F238E27FC236}">
                  <a16:creationId xmlns:a16="http://schemas.microsoft.com/office/drawing/2014/main" id="{BE271BEA-86C9-49BB-9C93-A808D0E56D96}"/>
                </a:ext>
              </a:extLst>
            </p:cNvPr>
            <p:cNvSpPr txBox="1"/>
            <p:nvPr/>
          </p:nvSpPr>
          <p:spPr>
            <a:xfrm>
              <a:off x="7196667" y="3704299"/>
              <a:ext cx="3305686" cy="369332"/>
            </a:xfrm>
            <a:prstGeom prst="rect">
              <a:avLst/>
            </a:prstGeom>
            <a:noFill/>
          </p:spPr>
          <p:txBody>
            <a:bodyPr wrap="square" rtlCol="0">
              <a:spAutoFit/>
            </a:bodyPr>
            <a:lstStyle/>
            <a:p>
              <a:r>
                <a:rPr lang="en-US" i="1" dirty="0">
                  <a:solidFill>
                    <a:srgbClr val="FF0000"/>
                  </a:solidFill>
                </a:rPr>
                <a:t>For this example…</a:t>
              </a:r>
            </a:p>
          </p:txBody>
        </p:sp>
      </p:grpSp>
    </p:spTree>
    <p:extLst>
      <p:ext uri="{BB962C8B-B14F-4D97-AF65-F5344CB8AC3E}">
        <p14:creationId xmlns:p14="http://schemas.microsoft.com/office/powerpoint/2010/main" val="265721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
                                            <p:txEl>
                                              <p:pRg st="0" end="0"/>
                                            </p:txEl>
                                          </p:spTgt>
                                        </p:tgtEl>
                                        <p:attrNameLst>
                                          <p:attrName>style.visibility</p:attrName>
                                        </p:attrNameLst>
                                      </p:cBhvr>
                                      <p:to>
                                        <p:strVal val="visible"/>
                                      </p:to>
                                    </p:set>
                                    <p:animEffect transition="in" filter="fade">
                                      <p:cBhvr>
                                        <p:cTn id="17" dur="500"/>
                                        <p:tgtEl>
                                          <p:spTgt spid="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6" grpId="0"/>
      <p:bldP spid="5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17C029-011A-4B95-813A-EB32CA89D264}"/>
              </a:ext>
            </a:extLst>
          </p:cNvPr>
          <p:cNvSpPr>
            <a:spLocks noGrp="1"/>
          </p:cNvSpPr>
          <p:nvPr>
            <p:ph type="sldNum" sz="quarter" idx="12"/>
          </p:nvPr>
        </p:nvSpPr>
        <p:spPr/>
        <p:txBody>
          <a:bodyPr/>
          <a:lstStyle/>
          <a:p>
            <a:fld id="{2ABD293D-5FC3-490B-AAA5-62A0FFBD4BDC}" type="slidenum">
              <a:rPr lang="en-US" smtClean="0"/>
              <a:t>33</a:t>
            </a:fld>
            <a:endParaRPr lang="en-US"/>
          </a:p>
        </p:txBody>
      </p:sp>
      <p:sp>
        <p:nvSpPr>
          <p:cNvPr id="3" name="TextBox 2">
            <a:extLst>
              <a:ext uri="{FF2B5EF4-FFF2-40B4-BE49-F238E27FC236}">
                <a16:creationId xmlns:a16="http://schemas.microsoft.com/office/drawing/2014/main" id="{C8FE252A-A06C-4206-9007-903A5CA4C804}"/>
              </a:ext>
            </a:extLst>
          </p:cNvPr>
          <p:cNvSpPr txBox="1"/>
          <p:nvPr/>
        </p:nvSpPr>
        <p:spPr>
          <a:xfrm>
            <a:off x="2919044" y="256251"/>
            <a:ext cx="6693994" cy="584775"/>
          </a:xfrm>
          <a:prstGeom prst="rect">
            <a:avLst/>
          </a:prstGeom>
          <a:noFill/>
        </p:spPr>
        <p:txBody>
          <a:bodyPr wrap="square" rtlCol="0">
            <a:spAutoFit/>
          </a:bodyPr>
          <a:lstStyle/>
          <a:p>
            <a:pPr algn="ctr"/>
            <a:r>
              <a:rPr lang="en-US" sz="3200" dirty="0">
                <a:solidFill>
                  <a:srgbClr val="FF0000"/>
                </a:solidFill>
              </a:rPr>
              <a:t>Vector Multiplication - Vector Product</a:t>
            </a:r>
          </a:p>
        </p:txBody>
      </p:sp>
      <p:grpSp>
        <p:nvGrpSpPr>
          <p:cNvPr id="5" name="Group 4">
            <a:extLst>
              <a:ext uri="{FF2B5EF4-FFF2-40B4-BE49-F238E27FC236}">
                <a16:creationId xmlns:a16="http://schemas.microsoft.com/office/drawing/2014/main" id="{E08165CE-AE32-4A8E-9E86-7EE2E472EACE}"/>
              </a:ext>
            </a:extLst>
          </p:cNvPr>
          <p:cNvGrpSpPr/>
          <p:nvPr/>
        </p:nvGrpSpPr>
        <p:grpSpPr>
          <a:xfrm>
            <a:off x="2348427" y="2558670"/>
            <a:ext cx="2943878" cy="3279927"/>
            <a:chOff x="4824341" y="2350967"/>
            <a:chExt cx="2943878" cy="3279927"/>
          </a:xfrm>
        </p:grpSpPr>
        <p:grpSp>
          <p:nvGrpSpPr>
            <p:cNvPr id="42" name="Group 41">
              <a:extLst>
                <a:ext uri="{FF2B5EF4-FFF2-40B4-BE49-F238E27FC236}">
                  <a16:creationId xmlns:a16="http://schemas.microsoft.com/office/drawing/2014/main" id="{9943AA21-22A1-4D38-8E1B-0634516601B1}"/>
                </a:ext>
              </a:extLst>
            </p:cNvPr>
            <p:cNvGrpSpPr/>
            <p:nvPr/>
          </p:nvGrpSpPr>
          <p:grpSpPr>
            <a:xfrm>
              <a:off x="4824341" y="2887694"/>
              <a:ext cx="2187951" cy="2743200"/>
              <a:chOff x="1568547" y="2227088"/>
              <a:chExt cx="2187951" cy="2743200"/>
            </a:xfrm>
          </p:grpSpPr>
          <p:sp>
            <p:nvSpPr>
              <p:cNvPr id="4" name="Cylinder 3">
                <a:extLst>
                  <a:ext uri="{FF2B5EF4-FFF2-40B4-BE49-F238E27FC236}">
                    <a16:creationId xmlns:a16="http://schemas.microsoft.com/office/drawing/2014/main" id="{AA8CBD9E-0F94-474E-B147-2BF605EFADC1}"/>
                  </a:ext>
                </a:extLst>
              </p:cNvPr>
              <p:cNvSpPr/>
              <p:nvPr/>
            </p:nvSpPr>
            <p:spPr>
              <a:xfrm rot="2763416">
                <a:off x="1071619" y="3076835"/>
                <a:ext cx="2743200" cy="1043706"/>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13CF23C1-E55F-47FB-B479-45B9175239D4}"/>
                  </a:ext>
                </a:extLst>
              </p:cNvPr>
              <p:cNvCxnSpPr/>
              <p:nvPr/>
            </p:nvCxnSpPr>
            <p:spPr>
              <a:xfrm flipV="1">
                <a:off x="2637690" y="2644146"/>
                <a:ext cx="886265" cy="8159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C14B18-B6EB-4CEF-A0A1-DC0A585A92E4}"/>
                  </a:ext>
                </a:extLst>
              </p:cNvPr>
              <p:cNvCxnSpPr>
                <a:cxnSpLocks/>
              </p:cNvCxnSpPr>
              <p:nvPr/>
            </p:nvCxnSpPr>
            <p:spPr>
              <a:xfrm flipV="1">
                <a:off x="1568547" y="3921960"/>
                <a:ext cx="461510" cy="4103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5DE63401-FF59-4AD6-87E6-E5770BB5D5B0}"/>
                  </a:ext>
                </a:extLst>
              </p:cNvPr>
              <p:cNvSpPr/>
              <p:nvPr/>
            </p:nvSpPr>
            <p:spPr>
              <a:xfrm rot="2315345" flipV="1">
                <a:off x="3427036" y="4359587"/>
                <a:ext cx="329462" cy="13001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a:extLst>
                  <a:ext uri="{FF2B5EF4-FFF2-40B4-BE49-F238E27FC236}">
                    <a16:creationId xmlns:a16="http://schemas.microsoft.com/office/drawing/2014/main" id="{953F9323-6ECE-41B3-AFC8-44F3C0FBAB89}"/>
                  </a:ext>
                </a:extLst>
              </p:cNvPr>
              <p:cNvCxnSpPr>
                <a:cxnSpLocks/>
              </p:cNvCxnSpPr>
              <p:nvPr/>
            </p:nvCxnSpPr>
            <p:spPr>
              <a:xfrm>
                <a:off x="2668522" y="3428540"/>
                <a:ext cx="934735" cy="99326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50" name="Picture 49">
              <a:extLst>
                <a:ext uri="{FF2B5EF4-FFF2-40B4-BE49-F238E27FC236}">
                  <a16:creationId xmlns:a16="http://schemas.microsoft.com/office/drawing/2014/main" id="{55123002-DCDB-4827-B9E6-0FFDEC98A8A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914820">
              <a:off x="6079721" y="2221130"/>
              <a:ext cx="1558661" cy="1818335"/>
            </a:xfrm>
            <a:prstGeom prst="rect">
              <a:avLst/>
            </a:prstGeom>
          </p:spPr>
        </p:pic>
        <p:cxnSp>
          <p:nvCxnSpPr>
            <p:cNvPr id="21" name="Straight Arrow Connector 20">
              <a:extLst>
                <a:ext uri="{FF2B5EF4-FFF2-40B4-BE49-F238E27FC236}">
                  <a16:creationId xmlns:a16="http://schemas.microsoft.com/office/drawing/2014/main" id="{3246C7F4-8EBA-488E-9775-379F6DB778AB}"/>
                </a:ext>
              </a:extLst>
            </p:cNvPr>
            <p:cNvCxnSpPr>
              <a:cxnSpLocks/>
            </p:cNvCxnSpPr>
            <p:nvPr/>
          </p:nvCxnSpPr>
          <p:spPr>
            <a:xfrm flipV="1">
              <a:off x="6859381" y="4582566"/>
              <a:ext cx="77800" cy="462939"/>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8697DBBF-DD4F-4F4E-9771-1285CFACC48C}"/>
              </a:ext>
            </a:extLst>
          </p:cNvPr>
          <p:cNvSpPr txBox="1"/>
          <p:nvPr/>
        </p:nvSpPr>
        <p:spPr>
          <a:xfrm>
            <a:off x="709539" y="1209921"/>
            <a:ext cx="10367890" cy="830997"/>
          </a:xfrm>
          <a:prstGeom prst="rect">
            <a:avLst/>
          </a:prstGeom>
          <a:noFill/>
        </p:spPr>
        <p:txBody>
          <a:bodyPr wrap="square" rtlCol="0">
            <a:spAutoFit/>
          </a:bodyPr>
          <a:lstStyle/>
          <a:p>
            <a:r>
              <a:rPr lang="en-US" sz="2400" dirty="0"/>
              <a:t>The “sense” (a.k.a. direction) of the resulting vector can be determined by using the Right-hand Rule.</a:t>
            </a:r>
          </a:p>
        </p:txBody>
      </p:sp>
      <p:sp>
        <p:nvSpPr>
          <p:cNvPr id="9" name="TextBox 8">
            <a:extLst>
              <a:ext uri="{FF2B5EF4-FFF2-40B4-BE49-F238E27FC236}">
                <a16:creationId xmlns:a16="http://schemas.microsoft.com/office/drawing/2014/main" id="{6AAD70BA-8AF4-4722-81E0-568F68660909}"/>
              </a:ext>
            </a:extLst>
          </p:cNvPr>
          <p:cNvSpPr txBox="1"/>
          <p:nvPr/>
        </p:nvSpPr>
        <p:spPr>
          <a:xfrm>
            <a:off x="5856701" y="3056430"/>
            <a:ext cx="5257800" cy="2308324"/>
          </a:xfrm>
          <a:prstGeom prst="rect">
            <a:avLst/>
          </a:prstGeom>
          <a:noFill/>
        </p:spPr>
        <p:txBody>
          <a:bodyPr wrap="square" rtlCol="0">
            <a:spAutoFit/>
          </a:bodyPr>
          <a:lstStyle/>
          <a:p>
            <a:r>
              <a:rPr lang="en-US" sz="2400" dirty="0"/>
              <a:t>Rotating your finger from the radius vector in a counterclockwise direction towards the force vector results in your thumb pointing out of the top of the disk.  This is the direction of the torque vector.</a:t>
            </a:r>
          </a:p>
        </p:txBody>
      </p:sp>
      <p:sp>
        <p:nvSpPr>
          <p:cNvPr id="15" name="Freeform: Shape 14">
            <a:extLst>
              <a:ext uri="{FF2B5EF4-FFF2-40B4-BE49-F238E27FC236}">
                <a16:creationId xmlns:a16="http://schemas.microsoft.com/office/drawing/2014/main" id="{ACAB370E-AB70-42AD-BF52-B96300775CD4}"/>
              </a:ext>
            </a:extLst>
          </p:cNvPr>
          <p:cNvSpPr/>
          <p:nvPr/>
        </p:nvSpPr>
        <p:spPr>
          <a:xfrm rot="2837028">
            <a:off x="3658145" y="2724397"/>
            <a:ext cx="796603" cy="543808"/>
          </a:xfrm>
          <a:custGeom>
            <a:avLst/>
            <a:gdLst>
              <a:gd name="connsiteX0" fmla="*/ 672257 w 672257"/>
              <a:gd name="connsiteY0" fmla="*/ 0 h 520504"/>
              <a:gd name="connsiteX1" fmla="*/ 320564 w 672257"/>
              <a:gd name="connsiteY1" fmla="*/ 56271 h 520504"/>
              <a:gd name="connsiteX2" fmla="*/ 39210 w 672257"/>
              <a:gd name="connsiteY2" fmla="*/ 168812 h 520504"/>
              <a:gd name="connsiteX3" fmla="*/ 11075 w 672257"/>
              <a:gd name="connsiteY3" fmla="*/ 365760 h 520504"/>
              <a:gd name="connsiteX4" fmla="*/ 123617 w 672257"/>
              <a:gd name="connsiteY4" fmla="*/ 492369 h 520504"/>
              <a:gd name="connsiteX5" fmla="*/ 362767 w 672257"/>
              <a:gd name="connsiteY5" fmla="*/ 520504 h 520504"/>
              <a:gd name="connsiteX0" fmla="*/ 663932 w 663932"/>
              <a:gd name="connsiteY0" fmla="*/ 0 h 520504"/>
              <a:gd name="connsiteX1" fmla="*/ 312239 w 663932"/>
              <a:gd name="connsiteY1" fmla="*/ 56271 h 520504"/>
              <a:gd name="connsiteX2" fmla="*/ 58771 w 663932"/>
              <a:gd name="connsiteY2" fmla="*/ 127079 h 520504"/>
              <a:gd name="connsiteX3" fmla="*/ 2750 w 663932"/>
              <a:gd name="connsiteY3" fmla="*/ 365760 h 520504"/>
              <a:gd name="connsiteX4" fmla="*/ 115292 w 663932"/>
              <a:gd name="connsiteY4" fmla="*/ 492369 h 520504"/>
              <a:gd name="connsiteX5" fmla="*/ 354442 w 663932"/>
              <a:gd name="connsiteY5" fmla="*/ 520504 h 520504"/>
              <a:gd name="connsiteX0" fmla="*/ 662583 w 662583"/>
              <a:gd name="connsiteY0" fmla="*/ 0 h 520504"/>
              <a:gd name="connsiteX1" fmla="*/ 310890 w 662583"/>
              <a:gd name="connsiteY1" fmla="*/ 56271 h 520504"/>
              <a:gd name="connsiteX2" fmla="*/ 68576 w 662583"/>
              <a:gd name="connsiteY2" fmla="*/ 139003 h 520504"/>
              <a:gd name="connsiteX3" fmla="*/ 1401 w 662583"/>
              <a:gd name="connsiteY3" fmla="*/ 365760 h 520504"/>
              <a:gd name="connsiteX4" fmla="*/ 113943 w 662583"/>
              <a:gd name="connsiteY4" fmla="*/ 492369 h 520504"/>
              <a:gd name="connsiteX5" fmla="*/ 353093 w 662583"/>
              <a:gd name="connsiteY5" fmla="*/ 520504 h 520504"/>
              <a:gd name="connsiteX0" fmla="*/ 651956 w 651956"/>
              <a:gd name="connsiteY0" fmla="*/ 0 h 520504"/>
              <a:gd name="connsiteX1" fmla="*/ 300263 w 651956"/>
              <a:gd name="connsiteY1" fmla="*/ 56271 h 520504"/>
              <a:gd name="connsiteX2" fmla="*/ 57949 w 651956"/>
              <a:gd name="connsiteY2" fmla="*/ 139003 h 520504"/>
              <a:gd name="connsiteX3" fmla="*/ 1929 w 651956"/>
              <a:gd name="connsiteY3" fmla="*/ 318066 h 520504"/>
              <a:gd name="connsiteX4" fmla="*/ 103316 w 651956"/>
              <a:gd name="connsiteY4" fmla="*/ 492369 h 520504"/>
              <a:gd name="connsiteX5" fmla="*/ 342466 w 651956"/>
              <a:gd name="connsiteY5" fmla="*/ 520504 h 520504"/>
              <a:gd name="connsiteX0" fmla="*/ 551566 w 551566"/>
              <a:gd name="connsiteY0" fmla="*/ 0 h 472809"/>
              <a:gd name="connsiteX1" fmla="*/ 300263 w 551566"/>
              <a:gd name="connsiteY1" fmla="*/ 8576 h 472809"/>
              <a:gd name="connsiteX2" fmla="*/ 57949 w 551566"/>
              <a:gd name="connsiteY2" fmla="*/ 91308 h 472809"/>
              <a:gd name="connsiteX3" fmla="*/ 1929 w 551566"/>
              <a:gd name="connsiteY3" fmla="*/ 270371 h 472809"/>
              <a:gd name="connsiteX4" fmla="*/ 103316 w 551566"/>
              <a:gd name="connsiteY4" fmla="*/ 444674 h 472809"/>
              <a:gd name="connsiteX5" fmla="*/ 342466 w 551566"/>
              <a:gd name="connsiteY5" fmla="*/ 472809 h 472809"/>
              <a:gd name="connsiteX0" fmla="*/ 551281 w 551281"/>
              <a:gd name="connsiteY0" fmla="*/ 0 h 472809"/>
              <a:gd name="connsiteX1" fmla="*/ 272092 w 551281"/>
              <a:gd name="connsiteY1" fmla="*/ 26462 h 472809"/>
              <a:gd name="connsiteX2" fmla="*/ 57664 w 551281"/>
              <a:gd name="connsiteY2" fmla="*/ 91308 h 472809"/>
              <a:gd name="connsiteX3" fmla="*/ 1644 w 551281"/>
              <a:gd name="connsiteY3" fmla="*/ 270371 h 472809"/>
              <a:gd name="connsiteX4" fmla="*/ 103031 w 551281"/>
              <a:gd name="connsiteY4" fmla="*/ 444674 h 472809"/>
              <a:gd name="connsiteX5" fmla="*/ 342181 w 551281"/>
              <a:gd name="connsiteY5" fmla="*/ 472809 h 472809"/>
              <a:gd name="connsiteX0" fmla="*/ 549912 w 549912"/>
              <a:gd name="connsiteY0" fmla="*/ 0 h 472809"/>
              <a:gd name="connsiteX1" fmla="*/ 270723 w 549912"/>
              <a:gd name="connsiteY1" fmla="*/ 26462 h 472809"/>
              <a:gd name="connsiteX2" fmla="*/ 78604 w 549912"/>
              <a:gd name="connsiteY2" fmla="*/ 79385 h 472809"/>
              <a:gd name="connsiteX3" fmla="*/ 275 w 549912"/>
              <a:gd name="connsiteY3" fmla="*/ 270371 h 472809"/>
              <a:gd name="connsiteX4" fmla="*/ 101662 w 549912"/>
              <a:gd name="connsiteY4" fmla="*/ 444674 h 472809"/>
              <a:gd name="connsiteX5" fmla="*/ 340812 w 549912"/>
              <a:gd name="connsiteY5" fmla="*/ 472809 h 472809"/>
              <a:gd name="connsiteX0" fmla="*/ 499717 w 499717"/>
              <a:gd name="connsiteY0" fmla="*/ 10442 h 447480"/>
              <a:gd name="connsiteX1" fmla="*/ 270723 w 499717"/>
              <a:gd name="connsiteY1" fmla="*/ 1133 h 447480"/>
              <a:gd name="connsiteX2" fmla="*/ 78604 w 499717"/>
              <a:gd name="connsiteY2" fmla="*/ 54056 h 447480"/>
              <a:gd name="connsiteX3" fmla="*/ 275 w 499717"/>
              <a:gd name="connsiteY3" fmla="*/ 245042 h 447480"/>
              <a:gd name="connsiteX4" fmla="*/ 101662 w 499717"/>
              <a:gd name="connsiteY4" fmla="*/ 419345 h 447480"/>
              <a:gd name="connsiteX5" fmla="*/ 340812 w 499717"/>
              <a:gd name="connsiteY5" fmla="*/ 447480 h 447480"/>
              <a:gd name="connsiteX0" fmla="*/ 499717 w 499717"/>
              <a:gd name="connsiteY0" fmla="*/ 10442 h 447480"/>
              <a:gd name="connsiteX1" fmla="*/ 270723 w 499717"/>
              <a:gd name="connsiteY1" fmla="*/ 1133 h 447480"/>
              <a:gd name="connsiteX2" fmla="*/ 78604 w 499717"/>
              <a:gd name="connsiteY2" fmla="*/ 54056 h 447480"/>
              <a:gd name="connsiteX3" fmla="*/ 275 w 499717"/>
              <a:gd name="connsiteY3" fmla="*/ 245042 h 447480"/>
              <a:gd name="connsiteX4" fmla="*/ 101662 w 499717"/>
              <a:gd name="connsiteY4" fmla="*/ 419345 h 447480"/>
              <a:gd name="connsiteX5" fmla="*/ 340812 w 499717"/>
              <a:gd name="connsiteY5" fmla="*/ 447480 h 447480"/>
              <a:gd name="connsiteX0" fmla="*/ 499717 w 499717"/>
              <a:gd name="connsiteY0" fmla="*/ 0 h 437038"/>
              <a:gd name="connsiteX1" fmla="*/ 270723 w 499717"/>
              <a:gd name="connsiteY1" fmla="*/ 2614 h 437038"/>
              <a:gd name="connsiteX2" fmla="*/ 78604 w 499717"/>
              <a:gd name="connsiteY2" fmla="*/ 43614 h 437038"/>
              <a:gd name="connsiteX3" fmla="*/ 275 w 499717"/>
              <a:gd name="connsiteY3" fmla="*/ 234600 h 437038"/>
              <a:gd name="connsiteX4" fmla="*/ 101662 w 499717"/>
              <a:gd name="connsiteY4" fmla="*/ 408903 h 437038"/>
              <a:gd name="connsiteX5" fmla="*/ 340812 w 499717"/>
              <a:gd name="connsiteY5" fmla="*/ 437038 h 437038"/>
              <a:gd name="connsiteX0" fmla="*/ 533181 w 533181"/>
              <a:gd name="connsiteY0" fmla="*/ 0 h 437038"/>
              <a:gd name="connsiteX1" fmla="*/ 270723 w 533181"/>
              <a:gd name="connsiteY1" fmla="*/ 2614 h 437038"/>
              <a:gd name="connsiteX2" fmla="*/ 78604 w 533181"/>
              <a:gd name="connsiteY2" fmla="*/ 43614 h 437038"/>
              <a:gd name="connsiteX3" fmla="*/ 275 w 533181"/>
              <a:gd name="connsiteY3" fmla="*/ 234600 h 437038"/>
              <a:gd name="connsiteX4" fmla="*/ 101662 w 533181"/>
              <a:gd name="connsiteY4" fmla="*/ 408903 h 437038"/>
              <a:gd name="connsiteX5" fmla="*/ 340812 w 533181"/>
              <a:gd name="connsiteY5" fmla="*/ 437038 h 437038"/>
              <a:gd name="connsiteX0" fmla="*/ 544335 w 544335"/>
              <a:gd name="connsiteY0" fmla="*/ 0 h 443000"/>
              <a:gd name="connsiteX1" fmla="*/ 270723 w 544335"/>
              <a:gd name="connsiteY1" fmla="*/ 8576 h 443000"/>
              <a:gd name="connsiteX2" fmla="*/ 78604 w 544335"/>
              <a:gd name="connsiteY2" fmla="*/ 49576 h 443000"/>
              <a:gd name="connsiteX3" fmla="*/ 275 w 544335"/>
              <a:gd name="connsiteY3" fmla="*/ 240562 h 443000"/>
              <a:gd name="connsiteX4" fmla="*/ 101662 w 544335"/>
              <a:gd name="connsiteY4" fmla="*/ 414865 h 443000"/>
              <a:gd name="connsiteX5" fmla="*/ 340812 w 544335"/>
              <a:gd name="connsiteY5" fmla="*/ 443000 h 443000"/>
              <a:gd name="connsiteX0" fmla="*/ 544353 w 544353"/>
              <a:gd name="connsiteY0" fmla="*/ 16471 h 459471"/>
              <a:gd name="connsiteX1" fmla="*/ 287473 w 544353"/>
              <a:gd name="connsiteY1" fmla="*/ 1200 h 459471"/>
              <a:gd name="connsiteX2" fmla="*/ 78622 w 544353"/>
              <a:gd name="connsiteY2" fmla="*/ 66047 h 459471"/>
              <a:gd name="connsiteX3" fmla="*/ 293 w 544353"/>
              <a:gd name="connsiteY3" fmla="*/ 257033 h 459471"/>
              <a:gd name="connsiteX4" fmla="*/ 101680 w 544353"/>
              <a:gd name="connsiteY4" fmla="*/ 431336 h 459471"/>
              <a:gd name="connsiteX5" fmla="*/ 340830 w 544353"/>
              <a:gd name="connsiteY5" fmla="*/ 459471 h 459471"/>
              <a:gd name="connsiteX0" fmla="*/ 544353 w 544353"/>
              <a:gd name="connsiteY0" fmla="*/ 19550 h 462550"/>
              <a:gd name="connsiteX1" fmla="*/ 423867 w 544353"/>
              <a:gd name="connsiteY1" fmla="*/ 7625 h 462550"/>
              <a:gd name="connsiteX2" fmla="*/ 287473 w 544353"/>
              <a:gd name="connsiteY2" fmla="*/ 4279 h 462550"/>
              <a:gd name="connsiteX3" fmla="*/ 78622 w 544353"/>
              <a:gd name="connsiteY3" fmla="*/ 69126 h 462550"/>
              <a:gd name="connsiteX4" fmla="*/ 293 w 544353"/>
              <a:gd name="connsiteY4" fmla="*/ 260112 h 462550"/>
              <a:gd name="connsiteX5" fmla="*/ 101680 w 544353"/>
              <a:gd name="connsiteY5" fmla="*/ 434415 h 462550"/>
              <a:gd name="connsiteX6" fmla="*/ 340830 w 544353"/>
              <a:gd name="connsiteY6" fmla="*/ 462550 h 462550"/>
              <a:gd name="connsiteX0" fmla="*/ 544353 w 544353"/>
              <a:gd name="connsiteY0" fmla="*/ 1664 h 462550"/>
              <a:gd name="connsiteX1" fmla="*/ 423867 w 544353"/>
              <a:gd name="connsiteY1" fmla="*/ 7625 h 462550"/>
              <a:gd name="connsiteX2" fmla="*/ 287473 w 544353"/>
              <a:gd name="connsiteY2" fmla="*/ 4279 h 462550"/>
              <a:gd name="connsiteX3" fmla="*/ 78622 w 544353"/>
              <a:gd name="connsiteY3" fmla="*/ 69126 h 462550"/>
              <a:gd name="connsiteX4" fmla="*/ 293 w 544353"/>
              <a:gd name="connsiteY4" fmla="*/ 260112 h 462550"/>
              <a:gd name="connsiteX5" fmla="*/ 101680 w 544353"/>
              <a:gd name="connsiteY5" fmla="*/ 434415 h 462550"/>
              <a:gd name="connsiteX6" fmla="*/ 340830 w 544353"/>
              <a:gd name="connsiteY6" fmla="*/ 462550 h 462550"/>
              <a:gd name="connsiteX0" fmla="*/ 544353 w 544353"/>
              <a:gd name="connsiteY0" fmla="*/ 3941 h 464827"/>
              <a:gd name="connsiteX1" fmla="*/ 418290 w 544353"/>
              <a:gd name="connsiteY1" fmla="*/ 3940 h 464827"/>
              <a:gd name="connsiteX2" fmla="*/ 287473 w 544353"/>
              <a:gd name="connsiteY2" fmla="*/ 6556 h 464827"/>
              <a:gd name="connsiteX3" fmla="*/ 78622 w 544353"/>
              <a:gd name="connsiteY3" fmla="*/ 71403 h 464827"/>
              <a:gd name="connsiteX4" fmla="*/ 293 w 544353"/>
              <a:gd name="connsiteY4" fmla="*/ 262389 h 464827"/>
              <a:gd name="connsiteX5" fmla="*/ 101680 w 544353"/>
              <a:gd name="connsiteY5" fmla="*/ 436692 h 464827"/>
              <a:gd name="connsiteX6" fmla="*/ 340830 w 544353"/>
              <a:gd name="connsiteY6" fmla="*/ 464827 h 464827"/>
              <a:gd name="connsiteX0" fmla="*/ 516467 w 516467"/>
              <a:gd name="connsiteY0" fmla="*/ 9902 h 464827"/>
              <a:gd name="connsiteX1" fmla="*/ 418290 w 516467"/>
              <a:gd name="connsiteY1" fmla="*/ 3940 h 464827"/>
              <a:gd name="connsiteX2" fmla="*/ 287473 w 516467"/>
              <a:gd name="connsiteY2" fmla="*/ 6556 h 464827"/>
              <a:gd name="connsiteX3" fmla="*/ 78622 w 516467"/>
              <a:gd name="connsiteY3" fmla="*/ 71403 h 464827"/>
              <a:gd name="connsiteX4" fmla="*/ 293 w 516467"/>
              <a:gd name="connsiteY4" fmla="*/ 262389 h 464827"/>
              <a:gd name="connsiteX5" fmla="*/ 101680 w 516467"/>
              <a:gd name="connsiteY5" fmla="*/ 436692 h 464827"/>
              <a:gd name="connsiteX6" fmla="*/ 340830 w 516467"/>
              <a:gd name="connsiteY6" fmla="*/ 464827 h 4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6467" h="464827">
                <a:moveTo>
                  <a:pt x="516467" y="9902"/>
                </a:moveTo>
                <a:cubicBezTo>
                  <a:pt x="495456" y="7915"/>
                  <a:pt x="461103" y="6485"/>
                  <a:pt x="418290" y="3940"/>
                </a:cubicBezTo>
                <a:cubicBezTo>
                  <a:pt x="375477" y="1395"/>
                  <a:pt x="344084" y="-4688"/>
                  <a:pt x="287473" y="6556"/>
                </a:cubicBezTo>
                <a:cubicBezTo>
                  <a:pt x="230862" y="17800"/>
                  <a:pt x="126485" y="28764"/>
                  <a:pt x="78622" y="71403"/>
                </a:cubicBezTo>
                <a:cubicBezTo>
                  <a:pt x="30759" y="114042"/>
                  <a:pt x="-3550" y="201508"/>
                  <a:pt x="293" y="262389"/>
                </a:cubicBezTo>
                <a:cubicBezTo>
                  <a:pt x="4136" y="323270"/>
                  <a:pt x="44924" y="402952"/>
                  <a:pt x="101680" y="436692"/>
                </a:cubicBezTo>
                <a:cubicBezTo>
                  <a:pt x="158436" y="470432"/>
                  <a:pt x="250562" y="463655"/>
                  <a:pt x="340830" y="464827"/>
                </a:cubicBezTo>
              </a:path>
            </a:pathLst>
          </a:custGeom>
          <a:noFill/>
          <a:ln w="571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4C38163-7F7F-4CC4-890D-07880712E19D}"/>
              </a:ext>
            </a:extLst>
          </p:cNvPr>
          <p:cNvSpPr/>
          <p:nvPr/>
        </p:nvSpPr>
        <p:spPr>
          <a:xfrm rot="2899028">
            <a:off x="4422472" y="3527768"/>
            <a:ext cx="719948" cy="563446"/>
          </a:xfrm>
          <a:custGeom>
            <a:avLst/>
            <a:gdLst>
              <a:gd name="connsiteX0" fmla="*/ 0 w 709612"/>
              <a:gd name="connsiteY0" fmla="*/ 0 h 520262"/>
              <a:gd name="connsiteX1" fmla="*/ 394138 w 709612"/>
              <a:gd name="connsiteY1" fmla="*/ 63062 h 520262"/>
              <a:gd name="connsiteX2" fmla="*/ 630621 w 709612"/>
              <a:gd name="connsiteY2" fmla="*/ 141890 h 520262"/>
              <a:gd name="connsiteX3" fmla="*/ 709448 w 709612"/>
              <a:gd name="connsiteY3" fmla="*/ 315310 h 520262"/>
              <a:gd name="connsiteX4" fmla="*/ 614855 w 709612"/>
              <a:gd name="connsiteY4" fmla="*/ 441434 h 520262"/>
              <a:gd name="connsiteX5" fmla="*/ 488731 w 709612"/>
              <a:gd name="connsiteY5" fmla="*/ 520262 h 520262"/>
              <a:gd name="connsiteX0" fmla="*/ 0 w 709612"/>
              <a:gd name="connsiteY0" fmla="*/ 0 h 583324"/>
              <a:gd name="connsiteX1" fmla="*/ 394138 w 709612"/>
              <a:gd name="connsiteY1" fmla="*/ 63062 h 583324"/>
              <a:gd name="connsiteX2" fmla="*/ 630621 w 709612"/>
              <a:gd name="connsiteY2" fmla="*/ 141890 h 583324"/>
              <a:gd name="connsiteX3" fmla="*/ 709448 w 709612"/>
              <a:gd name="connsiteY3" fmla="*/ 315310 h 583324"/>
              <a:gd name="connsiteX4" fmla="*/ 614855 w 709612"/>
              <a:gd name="connsiteY4" fmla="*/ 441434 h 583324"/>
              <a:gd name="connsiteX5" fmla="*/ 94593 w 709612"/>
              <a:gd name="connsiteY5" fmla="*/ 583324 h 583324"/>
              <a:gd name="connsiteX0" fmla="*/ 0 w 715168"/>
              <a:gd name="connsiteY0" fmla="*/ 0 h 583324"/>
              <a:gd name="connsiteX1" fmla="*/ 394138 w 715168"/>
              <a:gd name="connsiteY1" fmla="*/ 63062 h 583324"/>
              <a:gd name="connsiteX2" fmla="*/ 670549 w 715168"/>
              <a:gd name="connsiteY2" fmla="*/ 135074 h 583324"/>
              <a:gd name="connsiteX3" fmla="*/ 709448 w 715168"/>
              <a:gd name="connsiteY3" fmla="*/ 315310 h 583324"/>
              <a:gd name="connsiteX4" fmla="*/ 614855 w 715168"/>
              <a:gd name="connsiteY4" fmla="*/ 441434 h 583324"/>
              <a:gd name="connsiteX5" fmla="*/ 94593 w 715168"/>
              <a:gd name="connsiteY5" fmla="*/ 583324 h 583324"/>
              <a:gd name="connsiteX0" fmla="*/ 0 w 738394"/>
              <a:gd name="connsiteY0" fmla="*/ 0 h 583324"/>
              <a:gd name="connsiteX1" fmla="*/ 394138 w 738394"/>
              <a:gd name="connsiteY1" fmla="*/ 63062 h 583324"/>
              <a:gd name="connsiteX2" fmla="*/ 670549 w 738394"/>
              <a:gd name="connsiteY2" fmla="*/ 135074 h 583324"/>
              <a:gd name="connsiteX3" fmla="*/ 736067 w 738394"/>
              <a:gd name="connsiteY3" fmla="*/ 315310 h 583324"/>
              <a:gd name="connsiteX4" fmla="*/ 614855 w 738394"/>
              <a:gd name="connsiteY4" fmla="*/ 441434 h 583324"/>
              <a:gd name="connsiteX5" fmla="*/ 94593 w 738394"/>
              <a:gd name="connsiteY5" fmla="*/ 583324 h 583324"/>
              <a:gd name="connsiteX0" fmla="*/ 0 w 738394"/>
              <a:gd name="connsiteY0" fmla="*/ 0 h 583324"/>
              <a:gd name="connsiteX1" fmla="*/ 394138 w 738394"/>
              <a:gd name="connsiteY1" fmla="*/ 63062 h 583324"/>
              <a:gd name="connsiteX2" fmla="*/ 670549 w 738394"/>
              <a:gd name="connsiteY2" fmla="*/ 135074 h 583324"/>
              <a:gd name="connsiteX3" fmla="*/ 736067 w 738394"/>
              <a:gd name="connsiteY3" fmla="*/ 315310 h 583324"/>
              <a:gd name="connsiteX4" fmla="*/ 614855 w 738394"/>
              <a:gd name="connsiteY4" fmla="*/ 441434 h 583324"/>
              <a:gd name="connsiteX5" fmla="*/ 379617 w 738394"/>
              <a:gd name="connsiteY5" fmla="*/ 518377 h 583324"/>
              <a:gd name="connsiteX6" fmla="*/ 94593 w 738394"/>
              <a:gd name="connsiteY6" fmla="*/ 583324 h 583324"/>
              <a:gd name="connsiteX0" fmla="*/ 0 w 736980"/>
              <a:gd name="connsiteY0" fmla="*/ 0 h 583324"/>
              <a:gd name="connsiteX1" fmla="*/ 394138 w 736980"/>
              <a:gd name="connsiteY1" fmla="*/ 63062 h 583324"/>
              <a:gd name="connsiteX2" fmla="*/ 670549 w 736980"/>
              <a:gd name="connsiteY2" fmla="*/ 135074 h 583324"/>
              <a:gd name="connsiteX3" fmla="*/ 736067 w 736980"/>
              <a:gd name="connsiteY3" fmla="*/ 315310 h 583324"/>
              <a:gd name="connsiteX4" fmla="*/ 641473 w 736980"/>
              <a:gd name="connsiteY4" fmla="*/ 455066 h 583324"/>
              <a:gd name="connsiteX5" fmla="*/ 379617 w 736980"/>
              <a:gd name="connsiteY5" fmla="*/ 518377 h 583324"/>
              <a:gd name="connsiteX6" fmla="*/ 94593 w 736980"/>
              <a:gd name="connsiteY6" fmla="*/ 583324 h 583324"/>
              <a:gd name="connsiteX0" fmla="*/ 0 w 736980"/>
              <a:gd name="connsiteY0" fmla="*/ 0 h 583324"/>
              <a:gd name="connsiteX1" fmla="*/ 394138 w 736980"/>
              <a:gd name="connsiteY1" fmla="*/ 63062 h 583324"/>
              <a:gd name="connsiteX2" fmla="*/ 670549 w 736980"/>
              <a:gd name="connsiteY2" fmla="*/ 135074 h 583324"/>
              <a:gd name="connsiteX3" fmla="*/ 736067 w 736980"/>
              <a:gd name="connsiteY3" fmla="*/ 315310 h 583324"/>
              <a:gd name="connsiteX4" fmla="*/ 641473 w 736980"/>
              <a:gd name="connsiteY4" fmla="*/ 455066 h 583324"/>
              <a:gd name="connsiteX5" fmla="*/ 412890 w 736980"/>
              <a:gd name="connsiteY5" fmla="*/ 525193 h 583324"/>
              <a:gd name="connsiteX6" fmla="*/ 94593 w 736980"/>
              <a:gd name="connsiteY6" fmla="*/ 583324 h 583324"/>
              <a:gd name="connsiteX0" fmla="*/ 0 w 736743"/>
              <a:gd name="connsiteY0" fmla="*/ 0 h 583324"/>
              <a:gd name="connsiteX1" fmla="*/ 440720 w 736743"/>
              <a:gd name="connsiteY1" fmla="*/ 56246 h 583324"/>
              <a:gd name="connsiteX2" fmla="*/ 670549 w 736743"/>
              <a:gd name="connsiteY2" fmla="*/ 135074 h 583324"/>
              <a:gd name="connsiteX3" fmla="*/ 736067 w 736743"/>
              <a:gd name="connsiteY3" fmla="*/ 315310 h 583324"/>
              <a:gd name="connsiteX4" fmla="*/ 641473 w 736743"/>
              <a:gd name="connsiteY4" fmla="*/ 455066 h 583324"/>
              <a:gd name="connsiteX5" fmla="*/ 412890 w 736743"/>
              <a:gd name="connsiteY5" fmla="*/ 525193 h 583324"/>
              <a:gd name="connsiteX6" fmla="*/ 94593 w 736743"/>
              <a:gd name="connsiteY6" fmla="*/ 583324 h 583324"/>
              <a:gd name="connsiteX0" fmla="*/ 91736 w 642150"/>
              <a:gd name="connsiteY0" fmla="*/ 0 h 549245"/>
              <a:gd name="connsiteX1" fmla="*/ 346127 w 642150"/>
              <a:gd name="connsiteY1" fmla="*/ 22167 h 549245"/>
              <a:gd name="connsiteX2" fmla="*/ 575956 w 642150"/>
              <a:gd name="connsiteY2" fmla="*/ 100995 h 549245"/>
              <a:gd name="connsiteX3" fmla="*/ 641474 w 642150"/>
              <a:gd name="connsiteY3" fmla="*/ 281231 h 549245"/>
              <a:gd name="connsiteX4" fmla="*/ 546880 w 642150"/>
              <a:gd name="connsiteY4" fmla="*/ 420987 h 549245"/>
              <a:gd name="connsiteX5" fmla="*/ 318297 w 642150"/>
              <a:gd name="connsiteY5" fmla="*/ 491114 h 549245"/>
              <a:gd name="connsiteX6" fmla="*/ 0 w 642150"/>
              <a:gd name="connsiteY6" fmla="*/ 549245 h 54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2150" h="549245">
                <a:moveTo>
                  <a:pt x="91736" y="0"/>
                </a:moveTo>
                <a:cubicBezTo>
                  <a:pt x="236253" y="19707"/>
                  <a:pt x="265424" y="5334"/>
                  <a:pt x="346127" y="22167"/>
                </a:cubicBezTo>
                <a:cubicBezTo>
                  <a:pt x="426830" y="39000"/>
                  <a:pt x="526732" y="57818"/>
                  <a:pt x="575956" y="100995"/>
                </a:cubicBezTo>
                <a:cubicBezTo>
                  <a:pt x="625180" y="144172"/>
                  <a:pt x="646320" y="227899"/>
                  <a:pt x="641474" y="281231"/>
                </a:cubicBezTo>
                <a:cubicBezTo>
                  <a:pt x="636628" y="334563"/>
                  <a:pt x="600743" y="386007"/>
                  <a:pt x="546880" y="420987"/>
                </a:cubicBezTo>
                <a:cubicBezTo>
                  <a:pt x="493017" y="455967"/>
                  <a:pt x="405007" y="467466"/>
                  <a:pt x="318297" y="491114"/>
                </a:cubicBezTo>
                <a:cubicBezTo>
                  <a:pt x="231587" y="514762"/>
                  <a:pt x="47504" y="537285"/>
                  <a:pt x="0" y="549245"/>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618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7B17E8-D742-4C80-A47D-2EBA69457334}"/>
              </a:ext>
            </a:extLst>
          </p:cNvPr>
          <p:cNvSpPr>
            <a:spLocks noGrp="1"/>
          </p:cNvSpPr>
          <p:nvPr>
            <p:ph type="sldNum" sz="quarter" idx="12"/>
          </p:nvPr>
        </p:nvSpPr>
        <p:spPr/>
        <p:txBody>
          <a:bodyPr/>
          <a:lstStyle/>
          <a:p>
            <a:fld id="{2ABD293D-5FC3-490B-AAA5-62A0FFBD4BDC}" type="slidenum">
              <a:rPr lang="en-US" smtClean="0"/>
              <a:t>34</a:t>
            </a:fld>
            <a:endParaRPr lang="en-US"/>
          </a:p>
        </p:txBody>
      </p:sp>
      <p:sp>
        <p:nvSpPr>
          <p:cNvPr id="3" name="TextBox 2">
            <a:extLst>
              <a:ext uri="{FF2B5EF4-FFF2-40B4-BE49-F238E27FC236}">
                <a16:creationId xmlns:a16="http://schemas.microsoft.com/office/drawing/2014/main" id="{A9046287-CFB0-4A4D-A42B-0FBD6139DC8D}"/>
              </a:ext>
            </a:extLst>
          </p:cNvPr>
          <p:cNvSpPr txBox="1"/>
          <p:nvPr/>
        </p:nvSpPr>
        <p:spPr>
          <a:xfrm>
            <a:off x="2504049" y="2686930"/>
            <a:ext cx="5753686" cy="1107996"/>
          </a:xfrm>
          <a:prstGeom prst="rect">
            <a:avLst/>
          </a:prstGeom>
          <a:noFill/>
        </p:spPr>
        <p:txBody>
          <a:bodyPr wrap="square" rtlCol="0">
            <a:spAutoFit/>
          </a:bodyPr>
          <a:lstStyle/>
          <a:p>
            <a:r>
              <a:rPr lang="en-US" sz="6600" dirty="0"/>
              <a:t>Questions ?</a:t>
            </a:r>
          </a:p>
        </p:txBody>
      </p:sp>
      <p:pic>
        <p:nvPicPr>
          <p:cNvPr id="4" name="Picture 1">
            <a:extLst>
              <a:ext uri="{FF2B5EF4-FFF2-40B4-BE49-F238E27FC236}">
                <a16:creationId xmlns:a16="http://schemas.microsoft.com/office/drawing/2014/main" id="{F8275019-B20B-4505-851C-1C56578BC54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66143" y="1467928"/>
            <a:ext cx="2900868" cy="3922144"/>
          </a:xfrm>
          <a:prstGeom prst="rect">
            <a:avLst/>
          </a:prstGeom>
          <a:noFill/>
          <a:ln>
            <a:noFill/>
          </a:ln>
          <a:effectLst>
            <a:softEdge rad="0"/>
          </a:effectLst>
          <a:extLst/>
        </p:spPr>
      </p:pic>
    </p:spTree>
    <p:extLst>
      <p:ext uri="{BB962C8B-B14F-4D97-AF65-F5344CB8AC3E}">
        <p14:creationId xmlns:p14="http://schemas.microsoft.com/office/powerpoint/2010/main" val="380786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06D744E-BFDF-4F40-A5F1-235962DBB7B2}"/>
              </a:ext>
            </a:extLst>
          </p:cNvPr>
          <p:cNvSpPr/>
          <p:nvPr/>
        </p:nvSpPr>
        <p:spPr>
          <a:xfrm>
            <a:off x="2172007" y="3611880"/>
            <a:ext cx="900332" cy="8757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6E75BC1A-C0C9-45EC-8948-E3B3A4E963A3}"/>
              </a:ext>
            </a:extLst>
          </p:cNvPr>
          <p:cNvCxnSpPr/>
          <p:nvPr/>
        </p:nvCxnSpPr>
        <p:spPr>
          <a:xfrm flipV="1">
            <a:off x="2622173" y="2562079"/>
            <a:ext cx="3052689" cy="148765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F5C51C2D-E3E2-4D9B-AEA9-D4FB6EB0DDF7}"/>
              </a:ext>
            </a:extLst>
          </p:cNvPr>
          <p:cNvSpPr/>
          <p:nvPr/>
        </p:nvSpPr>
        <p:spPr>
          <a:xfrm>
            <a:off x="5195668" y="2144026"/>
            <a:ext cx="900332" cy="875714"/>
          </a:xfrm>
          <a:prstGeom prst="ellipse">
            <a:avLst/>
          </a:prstGeom>
          <a:noFill/>
          <a:ln w="571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465013F-A8CF-4F70-8AED-A6CFE4F87F11}"/>
              </a:ext>
            </a:extLst>
          </p:cNvPr>
          <p:cNvSpPr txBox="1"/>
          <p:nvPr/>
        </p:nvSpPr>
        <p:spPr>
          <a:xfrm>
            <a:off x="6724364" y="2640200"/>
            <a:ext cx="4164037" cy="1569660"/>
          </a:xfrm>
          <a:prstGeom prst="rect">
            <a:avLst/>
          </a:prstGeom>
          <a:noFill/>
        </p:spPr>
        <p:txBody>
          <a:bodyPr wrap="square" rtlCol="0">
            <a:spAutoFit/>
          </a:bodyPr>
          <a:lstStyle/>
          <a:p>
            <a:r>
              <a:rPr lang="en-US" sz="2400" dirty="0"/>
              <a:t>The direction and magnitude of the displacement can be depicted using a line and arrowhead.</a:t>
            </a:r>
          </a:p>
        </p:txBody>
      </p:sp>
      <p:sp>
        <p:nvSpPr>
          <p:cNvPr id="7" name="TextBox 6">
            <a:extLst>
              <a:ext uri="{FF2B5EF4-FFF2-40B4-BE49-F238E27FC236}">
                <a16:creationId xmlns:a16="http://schemas.microsoft.com/office/drawing/2014/main" id="{422BD292-1F63-4ED7-8C6F-B9F50A8806DD}"/>
              </a:ext>
            </a:extLst>
          </p:cNvPr>
          <p:cNvSpPr txBox="1"/>
          <p:nvPr/>
        </p:nvSpPr>
        <p:spPr>
          <a:xfrm>
            <a:off x="3409070" y="208125"/>
            <a:ext cx="5373859" cy="584775"/>
          </a:xfrm>
          <a:prstGeom prst="rect">
            <a:avLst/>
          </a:prstGeom>
          <a:noFill/>
        </p:spPr>
        <p:txBody>
          <a:bodyPr wrap="square" rtlCol="0">
            <a:spAutoFit/>
          </a:bodyPr>
          <a:lstStyle/>
          <a:p>
            <a:pPr algn="ctr"/>
            <a:r>
              <a:rPr lang="en-US" sz="3200" dirty="0">
                <a:solidFill>
                  <a:srgbClr val="FF0000"/>
                </a:solidFill>
              </a:rPr>
              <a:t>Vector Basics</a:t>
            </a:r>
          </a:p>
        </p:txBody>
      </p:sp>
      <p:sp>
        <p:nvSpPr>
          <p:cNvPr id="3" name="Slide Number Placeholder 2">
            <a:extLst>
              <a:ext uri="{FF2B5EF4-FFF2-40B4-BE49-F238E27FC236}">
                <a16:creationId xmlns:a16="http://schemas.microsoft.com/office/drawing/2014/main" id="{51C8C44D-5A61-4354-A47C-B2E51C798B51}"/>
              </a:ext>
            </a:extLst>
          </p:cNvPr>
          <p:cNvSpPr>
            <a:spLocks noGrp="1"/>
          </p:cNvSpPr>
          <p:nvPr>
            <p:ph type="sldNum" sz="quarter" idx="12"/>
          </p:nvPr>
        </p:nvSpPr>
        <p:spPr/>
        <p:txBody>
          <a:bodyPr/>
          <a:lstStyle/>
          <a:p>
            <a:fld id="{2ABD293D-5FC3-490B-AAA5-62A0FFBD4BDC}" type="slidenum">
              <a:rPr lang="en-US" smtClean="0"/>
              <a:t>4</a:t>
            </a:fld>
            <a:endParaRPr lang="en-US"/>
          </a:p>
        </p:txBody>
      </p:sp>
    </p:spTree>
    <p:extLst>
      <p:ext uri="{BB962C8B-B14F-4D97-AF65-F5344CB8AC3E}">
        <p14:creationId xmlns:p14="http://schemas.microsoft.com/office/powerpoint/2010/main" val="304348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6E75BC1A-C0C9-45EC-8948-E3B3A4E963A3}"/>
              </a:ext>
            </a:extLst>
          </p:cNvPr>
          <p:cNvCxnSpPr/>
          <p:nvPr/>
        </p:nvCxnSpPr>
        <p:spPr>
          <a:xfrm flipV="1">
            <a:off x="2622173" y="2562079"/>
            <a:ext cx="3052689" cy="148765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465013F-A8CF-4F70-8AED-A6CFE4F87F11}"/>
              </a:ext>
            </a:extLst>
          </p:cNvPr>
          <p:cNvSpPr txBox="1"/>
          <p:nvPr/>
        </p:nvSpPr>
        <p:spPr>
          <a:xfrm>
            <a:off x="6586358" y="1478082"/>
            <a:ext cx="4164037" cy="1569660"/>
          </a:xfrm>
          <a:prstGeom prst="rect">
            <a:avLst/>
          </a:prstGeom>
          <a:noFill/>
        </p:spPr>
        <p:txBody>
          <a:bodyPr wrap="square" rtlCol="0">
            <a:spAutoFit/>
          </a:bodyPr>
          <a:lstStyle/>
          <a:p>
            <a:r>
              <a:rPr lang="en-US" sz="2400" dirty="0"/>
              <a:t>The starting and ending points are depicted using letters.  This shows the particle moved from Point A to Point B.</a:t>
            </a:r>
          </a:p>
        </p:txBody>
      </p:sp>
      <p:sp>
        <p:nvSpPr>
          <p:cNvPr id="3" name="TextBox 2">
            <a:extLst>
              <a:ext uri="{FF2B5EF4-FFF2-40B4-BE49-F238E27FC236}">
                <a16:creationId xmlns:a16="http://schemas.microsoft.com/office/drawing/2014/main" id="{C6474D8A-8498-41BB-9153-EA92A4C8CC63}"/>
              </a:ext>
            </a:extLst>
          </p:cNvPr>
          <p:cNvSpPr txBox="1"/>
          <p:nvPr/>
        </p:nvSpPr>
        <p:spPr>
          <a:xfrm>
            <a:off x="2129804" y="3720458"/>
            <a:ext cx="492369" cy="646331"/>
          </a:xfrm>
          <a:prstGeom prst="rect">
            <a:avLst/>
          </a:prstGeom>
          <a:noFill/>
        </p:spPr>
        <p:txBody>
          <a:bodyPr wrap="square" rtlCol="0">
            <a:spAutoFit/>
          </a:bodyPr>
          <a:lstStyle/>
          <a:p>
            <a:r>
              <a:rPr lang="en-US" sz="3600" dirty="0"/>
              <a:t>A</a:t>
            </a:r>
          </a:p>
        </p:txBody>
      </p:sp>
      <p:sp>
        <p:nvSpPr>
          <p:cNvPr id="7" name="TextBox 6">
            <a:extLst>
              <a:ext uri="{FF2B5EF4-FFF2-40B4-BE49-F238E27FC236}">
                <a16:creationId xmlns:a16="http://schemas.microsoft.com/office/drawing/2014/main" id="{B33EBCF4-328C-44C2-8D7A-2AE2D441F901}"/>
              </a:ext>
            </a:extLst>
          </p:cNvPr>
          <p:cNvSpPr txBox="1"/>
          <p:nvPr/>
        </p:nvSpPr>
        <p:spPr>
          <a:xfrm>
            <a:off x="5638241" y="2048472"/>
            <a:ext cx="492369" cy="646331"/>
          </a:xfrm>
          <a:prstGeom prst="rect">
            <a:avLst/>
          </a:prstGeom>
          <a:noFill/>
        </p:spPr>
        <p:txBody>
          <a:bodyPr wrap="square" rtlCol="0">
            <a:spAutoFit/>
          </a:bodyPr>
          <a:lstStyle/>
          <a:p>
            <a:r>
              <a:rPr lang="en-US" sz="3600" dirty="0"/>
              <a:t>B</a:t>
            </a:r>
          </a:p>
        </p:txBody>
      </p:sp>
      <p:grpSp>
        <p:nvGrpSpPr>
          <p:cNvPr id="11" name="Group 10">
            <a:extLst>
              <a:ext uri="{FF2B5EF4-FFF2-40B4-BE49-F238E27FC236}">
                <a16:creationId xmlns:a16="http://schemas.microsoft.com/office/drawing/2014/main" id="{93477B30-4CC4-4763-AF84-C695116B797E}"/>
              </a:ext>
            </a:extLst>
          </p:cNvPr>
          <p:cNvGrpSpPr/>
          <p:nvPr/>
        </p:nvGrpSpPr>
        <p:grpSpPr>
          <a:xfrm>
            <a:off x="1594135" y="2626543"/>
            <a:ext cx="9414197" cy="3325354"/>
            <a:chOff x="1654479" y="2588455"/>
            <a:chExt cx="9414197" cy="3325354"/>
          </a:xfrm>
        </p:grpSpPr>
        <p:sp>
          <p:nvSpPr>
            <p:cNvPr id="8" name="TextBox 7">
              <a:extLst>
                <a:ext uri="{FF2B5EF4-FFF2-40B4-BE49-F238E27FC236}">
                  <a16:creationId xmlns:a16="http://schemas.microsoft.com/office/drawing/2014/main" id="{CE4F1710-4315-43FC-A89C-182ACBB3EDDA}"/>
                </a:ext>
              </a:extLst>
            </p:cNvPr>
            <p:cNvSpPr txBox="1"/>
            <p:nvPr/>
          </p:nvSpPr>
          <p:spPr>
            <a:xfrm>
              <a:off x="1654479" y="5082812"/>
              <a:ext cx="9414197" cy="830997"/>
            </a:xfrm>
            <a:prstGeom prst="rect">
              <a:avLst/>
            </a:prstGeom>
            <a:noFill/>
          </p:spPr>
          <p:txBody>
            <a:bodyPr wrap="square" rtlCol="0">
              <a:spAutoFit/>
            </a:bodyPr>
            <a:lstStyle/>
            <a:p>
              <a:r>
                <a:rPr lang="en-US" sz="2400" dirty="0"/>
                <a:t>The vector doesn’t necessarily represent the track the object followed, it just depicts the “starting” and “ending” state.</a:t>
              </a:r>
            </a:p>
          </p:txBody>
        </p:sp>
        <p:sp>
          <p:nvSpPr>
            <p:cNvPr id="9" name="Freeform: Shape 8">
              <a:extLst>
                <a:ext uri="{FF2B5EF4-FFF2-40B4-BE49-F238E27FC236}">
                  <a16:creationId xmlns:a16="http://schemas.microsoft.com/office/drawing/2014/main" id="{B3198D63-C4F4-40C9-A6F5-544D0BE8A8F6}"/>
                </a:ext>
              </a:extLst>
            </p:cNvPr>
            <p:cNvSpPr/>
            <p:nvPr/>
          </p:nvSpPr>
          <p:spPr>
            <a:xfrm>
              <a:off x="2644726" y="2588455"/>
              <a:ext cx="3096705" cy="1448973"/>
            </a:xfrm>
            <a:custGeom>
              <a:avLst/>
              <a:gdLst>
                <a:gd name="connsiteX0" fmla="*/ 0 w 3096705"/>
                <a:gd name="connsiteY0" fmla="*/ 1448973 h 1448973"/>
                <a:gd name="connsiteX1" fmla="*/ 225083 w 3096705"/>
                <a:gd name="connsiteY1" fmla="*/ 1097280 h 1448973"/>
                <a:gd name="connsiteX2" fmla="*/ 253219 w 3096705"/>
                <a:gd name="connsiteY2" fmla="*/ 703385 h 1448973"/>
                <a:gd name="connsiteX3" fmla="*/ 337625 w 3096705"/>
                <a:gd name="connsiteY3" fmla="*/ 295422 h 1448973"/>
                <a:gd name="connsiteX4" fmla="*/ 759656 w 3096705"/>
                <a:gd name="connsiteY4" fmla="*/ 42203 h 1448973"/>
                <a:gd name="connsiteX5" fmla="*/ 1308296 w 3096705"/>
                <a:gd name="connsiteY5" fmla="*/ 28136 h 1448973"/>
                <a:gd name="connsiteX6" fmla="*/ 1730326 w 3096705"/>
                <a:gd name="connsiteY6" fmla="*/ 211016 h 1448973"/>
                <a:gd name="connsiteX7" fmla="*/ 2053883 w 3096705"/>
                <a:gd name="connsiteY7" fmla="*/ 548640 h 1448973"/>
                <a:gd name="connsiteX8" fmla="*/ 2391508 w 3096705"/>
                <a:gd name="connsiteY8" fmla="*/ 731520 h 1448973"/>
                <a:gd name="connsiteX9" fmla="*/ 2897945 w 3096705"/>
                <a:gd name="connsiteY9" fmla="*/ 689317 h 1448973"/>
                <a:gd name="connsiteX10" fmla="*/ 3080825 w 3096705"/>
                <a:gd name="connsiteY10" fmla="*/ 506437 h 1448973"/>
                <a:gd name="connsiteX11" fmla="*/ 3080825 w 3096705"/>
                <a:gd name="connsiteY11" fmla="*/ 239151 h 1448973"/>
                <a:gd name="connsiteX12" fmla="*/ 3024554 w 3096705"/>
                <a:gd name="connsiteY12" fmla="*/ 0 h 1448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96705" h="1448973">
                  <a:moveTo>
                    <a:pt x="0" y="1448973"/>
                  </a:moveTo>
                  <a:cubicBezTo>
                    <a:pt x="91440" y="1335259"/>
                    <a:pt x="182880" y="1221545"/>
                    <a:pt x="225083" y="1097280"/>
                  </a:cubicBezTo>
                  <a:cubicBezTo>
                    <a:pt x="267286" y="973015"/>
                    <a:pt x="234462" y="837028"/>
                    <a:pt x="253219" y="703385"/>
                  </a:cubicBezTo>
                  <a:cubicBezTo>
                    <a:pt x="271976" y="569742"/>
                    <a:pt x="253219" y="405619"/>
                    <a:pt x="337625" y="295422"/>
                  </a:cubicBezTo>
                  <a:cubicBezTo>
                    <a:pt x="422031" y="185225"/>
                    <a:pt x="597878" y="86751"/>
                    <a:pt x="759656" y="42203"/>
                  </a:cubicBezTo>
                  <a:cubicBezTo>
                    <a:pt x="921435" y="-2345"/>
                    <a:pt x="1146518" y="0"/>
                    <a:pt x="1308296" y="28136"/>
                  </a:cubicBezTo>
                  <a:cubicBezTo>
                    <a:pt x="1470074" y="56272"/>
                    <a:pt x="1606062" y="124265"/>
                    <a:pt x="1730326" y="211016"/>
                  </a:cubicBezTo>
                  <a:cubicBezTo>
                    <a:pt x="1854590" y="297767"/>
                    <a:pt x="1943686" y="461889"/>
                    <a:pt x="2053883" y="548640"/>
                  </a:cubicBezTo>
                  <a:cubicBezTo>
                    <a:pt x="2164080" y="635391"/>
                    <a:pt x="2250831" y="708074"/>
                    <a:pt x="2391508" y="731520"/>
                  </a:cubicBezTo>
                  <a:cubicBezTo>
                    <a:pt x="2532185" y="754966"/>
                    <a:pt x="2783059" y="726831"/>
                    <a:pt x="2897945" y="689317"/>
                  </a:cubicBezTo>
                  <a:cubicBezTo>
                    <a:pt x="3012831" y="651803"/>
                    <a:pt x="3050345" y="581465"/>
                    <a:pt x="3080825" y="506437"/>
                  </a:cubicBezTo>
                  <a:cubicBezTo>
                    <a:pt x="3111305" y="431409"/>
                    <a:pt x="3090203" y="323557"/>
                    <a:pt x="3080825" y="239151"/>
                  </a:cubicBezTo>
                  <a:cubicBezTo>
                    <a:pt x="3071447" y="154745"/>
                    <a:pt x="3048000" y="77372"/>
                    <a:pt x="3024554" y="0"/>
                  </a:cubicBezTo>
                </a:path>
              </a:pathLst>
            </a:custGeom>
            <a:noFill/>
            <a:ln w="38100">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BA989EF3-7467-4EE3-BBB6-AB2B4FA4484C}"/>
              </a:ext>
            </a:extLst>
          </p:cNvPr>
          <p:cNvSpPr txBox="1"/>
          <p:nvPr/>
        </p:nvSpPr>
        <p:spPr>
          <a:xfrm>
            <a:off x="3409070" y="208125"/>
            <a:ext cx="5373859" cy="584775"/>
          </a:xfrm>
          <a:prstGeom prst="rect">
            <a:avLst/>
          </a:prstGeom>
          <a:noFill/>
        </p:spPr>
        <p:txBody>
          <a:bodyPr wrap="square" rtlCol="0">
            <a:spAutoFit/>
          </a:bodyPr>
          <a:lstStyle/>
          <a:p>
            <a:pPr algn="ctr"/>
            <a:r>
              <a:rPr lang="en-US" sz="3200" dirty="0">
                <a:solidFill>
                  <a:srgbClr val="FF0000"/>
                </a:solidFill>
              </a:rPr>
              <a:t>Vector Basics</a:t>
            </a:r>
          </a:p>
        </p:txBody>
      </p:sp>
      <p:sp>
        <p:nvSpPr>
          <p:cNvPr id="2" name="Slide Number Placeholder 1">
            <a:extLst>
              <a:ext uri="{FF2B5EF4-FFF2-40B4-BE49-F238E27FC236}">
                <a16:creationId xmlns:a16="http://schemas.microsoft.com/office/drawing/2014/main" id="{710D6F40-F182-451D-AE97-877FE8D46E94}"/>
              </a:ext>
            </a:extLst>
          </p:cNvPr>
          <p:cNvSpPr>
            <a:spLocks noGrp="1"/>
          </p:cNvSpPr>
          <p:nvPr>
            <p:ph type="sldNum" sz="quarter" idx="12"/>
          </p:nvPr>
        </p:nvSpPr>
        <p:spPr/>
        <p:txBody>
          <a:bodyPr/>
          <a:lstStyle/>
          <a:p>
            <a:fld id="{2ABD293D-5FC3-490B-AAA5-62A0FFBD4BDC}" type="slidenum">
              <a:rPr lang="en-US" smtClean="0"/>
              <a:t>5</a:t>
            </a:fld>
            <a:endParaRPr lang="en-US"/>
          </a:p>
        </p:txBody>
      </p:sp>
      <p:sp>
        <p:nvSpPr>
          <p:cNvPr id="5" name="TextBox 4">
            <a:extLst>
              <a:ext uri="{FF2B5EF4-FFF2-40B4-BE49-F238E27FC236}">
                <a16:creationId xmlns:a16="http://schemas.microsoft.com/office/drawing/2014/main" id="{5A35FE1D-BB81-4947-B795-449B82B29A6D}"/>
              </a:ext>
            </a:extLst>
          </p:cNvPr>
          <p:cNvSpPr txBox="1"/>
          <p:nvPr/>
        </p:nvSpPr>
        <p:spPr>
          <a:xfrm>
            <a:off x="6586358" y="3174185"/>
            <a:ext cx="4767442" cy="1569660"/>
          </a:xfrm>
          <a:prstGeom prst="rect">
            <a:avLst/>
          </a:prstGeom>
          <a:noFill/>
        </p:spPr>
        <p:txBody>
          <a:bodyPr wrap="square" rtlCol="0">
            <a:spAutoFit/>
          </a:bodyPr>
          <a:lstStyle/>
          <a:p>
            <a:r>
              <a:rPr lang="en-US" sz="2400" dirty="0"/>
              <a:t>In this application, the red line is known as a “displacement vector” which shows “net” displacement and direction of the particle.</a:t>
            </a:r>
          </a:p>
        </p:txBody>
      </p:sp>
    </p:spTree>
    <p:extLst>
      <p:ext uri="{BB962C8B-B14F-4D97-AF65-F5344CB8AC3E}">
        <p14:creationId xmlns:p14="http://schemas.microsoft.com/office/powerpoint/2010/main" val="230963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6E75BC1A-C0C9-45EC-8948-E3B3A4E963A3}"/>
              </a:ext>
            </a:extLst>
          </p:cNvPr>
          <p:cNvCxnSpPr/>
          <p:nvPr/>
        </p:nvCxnSpPr>
        <p:spPr>
          <a:xfrm flipV="1">
            <a:off x="2622173" y="2562079"/>
            <a:ext cx="3052689" cy="148765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465013F-A8CF-4F70-8AED-A6CFE4F87F11}"/>
              </a:ext>
            </a:extLst>
          </p:cNvPr>
          <p:cNvSpPr txBox="1"/>
          <p:nvPr/>
        </p:nvSpPr>
        <p:spPr>
          <a:xfrm>
            <a:off x="6517140" y="2787866"/>
            <a:ext cx="4164037" cy="830997"/>
          </a:xfrm>
          <a:prstGeom prst="rect">
            <a:avLst/>
          </a:prstGeom>
          <a:noFill/>
        </p:spPr>
        <p:txBody>
          <a:bodyPr wrap="square" rtlCol="0">
            <a:spAutoFit/>
          </a:bodyPr>
          <a:lstStyle/>
          <a:p>
            <a:r>
              <a:rPr lang="en-US" sz="2400" dirty="0"/>
              <a:t>This vector would generally be denoted as “vector AB”. </a:t>
            </a:r>
          </a:p>
        </p:txBody>
      </p:sp>
      <p:sp>
        <p:nvSpPr>
          <p:cNvPr id="3" name="TextBox 2">
            <a:extLst>
              <a:ext uri="{FF2B5EF4-FFF2-40B4-BE49-F238E27FC236}">
                <a16:creationId xmlns:a16="http://schemas.microsoft.com/office/drawing/2014/main" id="{C6474D8A-8498-41BB-9153-EA92A4C8CC63}"/>
              </a:ext>
            </a:extLst>
          </p:cNvPr>
          <p:cNvSpPr txBox="1"/>
          <p:nvPr/>
        </p:nvSpPr>
        <p:spPr>
          <a:xfrm>
            <a:off x="2129804" y="3720458"/>
            <a:ext cx="492369" cy="646331"/>
          </a:xfrm>
          <a:prstGeom prst="rect">
            <a:avLst/>
          </a:prstGeom>
          <a:noFill/>
        </p:spPr>
        <p:txBody>
          <a:bodyPr wrap="square" rtlCol="0">
            <a:spAutoFit/>
          </a:bodyPr>
          <a:lstStyle/>
          <a:p>
            <a:r>
              <a:rPr lang="en-US" sz="3600" dirty="0"/>
              <a:t>A</a:t>
            </a:r>
          </a:p>
        </p:txBody>
      </p:sp>
      <p:sp>
        <p:nvSpPr>
          <p:cNvPr id="7" name="TextBox 6">
            <a:extLst>
              <a:ext uri="{FF2B5EF4-FFF2-40B4-BE49-F238E27FC236}">
                <a16:creationId xmlns:a16="http://schemas.microsoft.com/office/drawing/2014/main" id="{B33EBCF4-328C-44C2-8D7A-2AE2D441F901}"/>
              </a:ext>
            </a:extLst>
          </p:cNvPr>
          <p:cNvSpPr txBox="1"/>
          <p:nvPr/>
        </p:nvSpPr>
        <p:spPr>
          <a:xfrm>
            <a:off x="5638241" y="2048472"/>
            <a:ext cx="492369" cy="646331"/>
          </a:xfrm>
          <a:prstGeom prst="rect">
            <a:avLst/>
          </a:prstGeom>
          <a:noFill/>
        </p:spPr>
        <p:txBody>
          <a:bodyPr wrap="square" rtlCol="0">
            <a:spAutoFit/>
          </a:bodyPr>
          <a:lstStyle/>
          <a:p>
            <a:r>
              <a:rPr lang="en-US" sz="3600" dirty="0"/>
              <a:t>B</a:t>
            </a:r>
          </a:p>
        </p:txBody>
      </p:sp>
      <p:sp>
        <p:nvSpPr>
          <p:cNvPr id="10" name="TextBox 9">
            <a:extLst>
              <a:ext uri="{FF2B5EF4-FFF2-40B4-BE49-F238E27FC236}">
                <a16:creationId xmlns:a16="http://schemas.microsoft.com/office/drawing/2014/main" id="{BA989EF3-7467-4EE3-BBB6-AB2B4FA4484C}"/>
              </a:ext>
            </a:extLst>
          </p:cNvPr>
          <p:cNvSpPr txBox="1"/>
          <p:nvPr/>
        </p:nvSpPr>
        <p:spPr>
          <a:xfrm>
            <a:off x="3409070" y="208125"/>
            <a:ext cx="5373859" cy="584775"/>
          </a:xfrm>
          <a:prstGeom prst="rect">
            <a:avLst/>
          </a:prstGeom>
          <a:noFill/>
        </p:spPr>
        <p:txBody>
          <a:bodyPr wrap="square" rtlCol="0">
            <a:spAutoFit/>
          </a:bodyPr>
          <a:lstStyle/>
          <a:p>
            <a:pPr algn="ctr"/>
            <a:r>
              <a:rPr lang="en-US" sz="3200" dirty="0">
                <a:solidFill>
                  <a:srgbClr val="FF0000"/>
                </a:solidFill>
              </a:rPr>
              <a:t>Vector Basics</a:t>
            </a:r>
          </a:p>
        </p:txBody>
      </p:sp>
      <p:sp>
        <p:nvSpPr>
          <p:cNvPr id="2" name="Slide Number Placeholder 1">
            <a:extLst>
              <a:ext uri="{FF2B5EF4-FFF2-40B4-BE49-F238E27FC236}">
                <a16:creationId xmlns:a16="http://schemas.microsoft.com/office/drawing/2014/main" id="{0EFD2240-340F-42BE-BB33-683E1F237752}"/>
              </a:ext>
            </a:extLst>
          </p:cNvPr>
          <p:cNvSpPr>
            <a:spLocks noGrp="1"/>
          </p:cNvSpPr>
          <p:nvPr>
            <p:ph type="sldNum" sz="quarter" idx="12"/>
          </p:nvPr>
        </p:nvSpPr>
        <p:spPr/>
        <p:txBody>
          <a:bodyPr/>
          <a:lstStyle/>
          <a:p>
            <a:fld id="{2ABD293D-5FC3-490B-AAA5-62A0FFBD4BDC}" type="slidenum">
              <a:rPr lang="en-US" smtClean="0"/>
              <a:t>6</a:t>
            </a:fld>
            <a:endParaRPr lang="en-US"/>
          </a:p>
        </p:txBody>
      </p:sp>
    </p:spTree>
    <p:extLst>
      <p:ext uri="{BB962C8B-B14F-4D97-AF65-F5344CB8AC3E}">
        <p14:creationId xmlns:p14="http://schemas.microsoft.com/office/powerpoint/2010/main" val="224006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a:extLst>
              <a:ext uri="{FF2B5EF4-FFF2-40B4-BE49-F238E27FC236}">
                <a16:creationId xmlns:a16="http://schemas.microsoft.com/office/drawing/2014/main" id="{6E75BC1A-C0C9-45EC-8948-E3B3A4E963A3}"/>
              </a:ext>
            </a:extLst>
          </p:cNvPr>
          <p:cNvCxnSpPr/>
          <p:nvPr/>
        </p:nvCxnSpPr>
        <p:spPr>
          <a:xfrm flipV="1">
            <a:off x="2622173" y="2562079"/>
            <a:ext cx="3052689" cy="148765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465013F-A8CF-4F70-8AED-A6CFE4F87F11}"/>
              </a:ext>
            </a:extLst>
          </p:cNvPr>
          <p:cNvSpPr txBox="1"/>
          <p:nvPr/>
        </p:nvSpPr>
        <p:spPr>
          <a:xfrm>
            <a:off x="6700910" y="2336412"/>
            <a:ext cx="4164037" cy="1938992"/>
          </a:xfrm>
          <a:prstGeom prst="rect">
            <a:avLst/>
          </a:prstGeom>
          <a:noFill/>
        </p:spPr>
        <p:txBody>
          <a:bodyPr wrap="square" rtlCol="0">
            <a:spAutoFit/>
          </a:bodyPr>
          <a:lstStyle/>
          <a:p>
            <a:r>
              <a:rPr lang="en-US" sz="2400" dirty="0"/>
              <a:t>However, it is also common for a short hand version to be used that doesn’t require the end points to be named.  The vector at the left is called “vector a”. </a:t>
            </a:r>
          </a:p>
        </p:txBody>
      </p:sp>
      <p:sp>
        <p:nvSpPr>
          <p:cNvPr id="10" name="TextBox 9">
            <a:extLst>
              <a:ext uri="{FF2B5EF4-FFF2-40B4-BE49-F238E27FC236}">
                <a16:creationId xmlns:a16="http://schemas.microsoft.com/office/drawing/2014/main" id="{BA989EF3-7467-4EE3-BBB6-AB2B4FA4484C}"/>
              </a:ext>
            </a:extLst>
          </p:cNvPr>
          <p:cNvSpPr txBox="1"/>
          <p:nvPr/>
        </p:nvSpPr>
        <p:spPr>
          <a:xfrm>
            <a:off x="3409070" y="192083"/>
            <a:ext cx="5373859" cy="584775"/>
          </a:xfrm>
          <a:prstGeom prst="rect">
            <a:avLst/>
          </a:prstGeom>
          <a:noFill/>
        </p:spPr>
        <p:txBody>
          <a:bodyPr wrap="square" rtlCol="0">
            <a:spAutoFit/>
          </a:bodyPr>
          <a:lstStyle/>
          <a:p>
            <a:pPr algn="ctr"/>
            <a:r>
              <a:rPr lang="en-US" sz="3200" dirty="0">
                <a:solidFill>
                  <a:srgbClr val="FF0000"/>
                </a:solidFill>
              </a:rPr>
              <a:t>Vector Basics</a:t>
            </a:r>
          </a:p>
        </p:txBody>
      </p:sp>
      <p:sp>
        <p:nvSpPr>
          <p:cNvPr id="8" name="TextBox 7">
            <a:extLst>
              <a:ext uri="{FF2B5EF4-FFF2-40B4-BE49-F238E27FC236}">
                <a16:creationId xmlns:a16="http://schemas.microsoft.com/office/drawing/2014/main" id="{F6E4477C-0143-4A18-9302-29E57251BAAE}"/>
              </a:ext>
            </a:extLst>
          </p:cNvPr>
          <p:cNvSpPr txBox="1"/>
          <p:nvPr/>
        </p:nvSpPr>
        <p:spPr>
          <a:xfrm>
            <a:off x="4289194" y="3305908"/>
            <a:ext cx="492369" cy="646331"/>
          </a:xfrm>
          <a:prstGeom prst="rect">
            <a:avLst/>
          </a:prstGeom>
          <a:noFill/>
        </p:spPr>
        <p:txBody>
          <a:bodyPr wrap="square" rtlCol="0">
            <a:spAutoFit/>
          </a:bodyPr>
          <a:lstStyle/>
          <a:p>
            <a:r>
              <a:rPr lang="en-US" sz="3600" dirty="0"/>
              <a:t>a</a:t>
            </a:r>
          </a:p>
        </p:txBody>
      </p:sp>
      <p:sp>
        <p:nvSpPr>
          <p:cNvPr id="2" name="Slide Number Placeholder 1">
            <a:extLst>
              <a:ext uri="{FF2B5EF4-FFF2-40B4-BE49-F238E27FC236}">
                <a16:creationId xmlns:a16="http://schemas.microsoft.com/office/drawing/2014/main" id="{0472CE87-9A52-46C6-B931-B53573831BFF}"/>
              </a:ext>
            </a:extLst>
          </p:cNvPr>
          <p:cNvSpPr>
            <a:spLocks noGrp="1"/>
          </p:cNvSpPr>
          <p:nvPr>
            <p:ph type="sldNum" sz="quarter" idx="12"/>
          </p:nvPr>
        </p:nvSpPr>
        <p:spPr/>
        <p:txBody>
          <a:bodyPr/>
          <a:lstStyle/>
          <a:p>
            <a:fld id="{2ABD293D-5FC3-490B-AAA5-62A0FFBD4BDC}" type="slidenum">
              <a:rPr lang="en-US" smtClean="0"/>
              <a:t>7</a:t>
            </a:fld>
            <a:endParaRPr lang="en-US"/>
          </a:p>
        </p:txBody>
      </p:sp>
    </p:spTree>
    <p:extLst>
      <p:ext uri="{BB962C8B-B14F-4D97-AF65-F5344CB8AC3E}">
        <p14:creationId xmlns:p14="http://schemas.microsoft.com/office/powerpoint/2010/main" val="262542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68D82A-25FC-4597-99B7-6A84A7C83ACF}"/>
              </a:ext>
            </a:extLst>
          </p:cNvPr>
          <p:cNvSpPr>
            <a:spLocks noGrp="1"/>
          </p:cNvSpPr>
          <p:nvPr>
            <p:ph type="sldNum" sz="quarter" idx="12"/>
          </p:nvPr>
        </p:nvSpPr>
        <p:spPr/>
        <p:txBody>
          <a:bodyPr/>
          <a:lstStyle/>
          <a:p>
            <a:fld id="{2ABD293D-5FC3-490B-AAA5-62A0FFBD4BDC}" type="slidenum">
              <a:rPr lang="en-US" smtClean="0"/>
              <a:t>8</a:t>
            </a:fld>
            <a:endParaRPr lang="en-US"/>
          </a:p>
        </p:txBody>
      </p:sp>
      <p:sp>
        <p:nvSpPr>
          <p:cNvPr id="3" name="TextBox 2">
            <a:extLst>
              <a:ext uri="{FF2B5EF4-FFF2-40B4-BE49-F238E27FC236}">
                <a16:creationId xmlns:a16="http://schemas.microsoft.com/office/drawing/2014/main" id="{6ECD4BA2-489D-4930-8F98-33AB80A7B90D}"/>
              </a:ext>
            </a:extLst>
          </p:cNvPr>
          <p:cNvSpPr txBox="1"/>
          <p:nvPr/>
        </p:nvSpPr>
        <p:spPr>
          <a:xfrm>
            <a:off x="2527488" y="299580"/>
            <a:ext cx="7137009" cy="584775"/>
          </a:xfrm>
          <a:prstGeom prst="rect">
            <a:avLst/>
          </a:prstGeom>
          <a:noFill/>
        </p:spPr>
        <p:txBody>
          <a:bodyPr wrap="square" rtlCol="0">
            <a:spAutoFit/>
          </a:bodyPr>
          <a:lstStyle/>
          <a:p>
            <a:pPr algn="ctr"/>
            <a:r>
              <a:rPr lang="en-US" sz="3200" dirty="0">
                <a:solidFill>
                  <a:srgbClr val="FF0000"/>
                </a:solidFill>
              </a:rPr>
              <a:t>Sample of Vectors Acting on a Pendulum</a:t>
            </a:r>
          </a:p>
        </p:txBody>
      </p:sp>
      <p:sp>
        <p:nvSpPr>
          <p:cNvPr id="4" name="Oval 3">
            <a:extLst>
              <a:ext uri="{FF2B5EF4-FFF2-40B4-BE49-F238E27FC236}">
                <a16:creationId xmlns:a16="http://schemas.microsoft.com/office/drawing/2014/main" id="{4F068BFF-1526-48B8-919B-4EE6D1E28304}"/>
              </a:ext>
            </a:extLst>
          </p:cNvPr>
          <p:cNvSpPr/>
          <p:nvPr/>
        </p:nvSpPr>
        <p:spPr>
          <a:xfrm>
            <a:off x="3278782" y="3762804"/>
            <a:ext cx="1266092" cy="12555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56AEBA8E-EEE6-4E08-9D6B-A84396DCB02C}"/>
              </a:ext>
            </a:extLst>
          </p:cNvPr>
          <p:cNvCxnSpPr/>
          <p:nvPr/>
        </p:nvCxnSpPr>
        <p:spPr>
          <a:xfrm>
            <a:off x="2757267" y="1463040"/>
            <a:ext cx="6682153"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C72EEF2-CA54-4A9B-9BB4-453EE5F8FA22}"/>
              </a:ext>
            </a:extLst>
          </p:cNvPr>
          <p:cNvCxnSpPr>
            <a:cxnSpLocks/>
          </p:cNvCxnSpPr>
          <p:nvPr/>
        </p:nvCxnSpPr>
        <p:spPr>
          <a:xfrm flipH="1">
            <a:off x="4256690" y="1463040"/>
            <a:ext cx="1839303" cy="2415277"/>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A882E22-C7C4-4A0C-B2C8-B161CF0B0D5E}"/>
              </a:ext>
            </a:extLst>
          </p:cNvPr>
          <p:cNvCxnSpPr>
            <a:cxnSpLocks/>
          </p:cNvCxnSpPr>
          <p:nvPr/>
        </p:nvCxnSpPr>
        <p:spPr>
          <a:xfrm>
            <a:off x="3778470" y="4554295"/>
            <a:ext cx="0" cy="1286704"/>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FA6A09F-D9B4-4E5A-94F5-BB10045B458B}"/>
              </a:ext>
            </a:extLst>
          </p:cNvPr>
          <p:cNvCxnSpPr>
            <a:cxnSpLocks/>
          </p:cNvCxnSpPr>
          <p:nvPr/>
        </p:nvCxnSpPr>
        <p:spPr>
          <a:xfrm flipV="1">
            <a:off x="4305690" y="2574388"/>
            <a:ext cx="941559" cy="1251538"/>
          </a:xfrm>
          <a:prstGeom prst="straightConnector1">
            <a:avLst/>
          </a:prstGeom>
          <a:ln w="1016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A49BD09-7EF8-4834-9609-0F26E6E6765D}"/>
              </a:ext>
            </a:extLst>
          </p:cNvPr>
          <p:cNvCxnSpPr>
            <a:cxnSpLocks/>
          </p:cNvCxnSpPr>
          <p:nvPr/>
        </p:nvCxnSpPr>
        <p:spPr>
          <a:xfrm>
            <a:off x="4465278" y="4717053"/>
            <a:ext cx="679453" cy="480594"/>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B19045B-C21F-4D07-B394-ACEB4E65562C}"/>
              </a:ext>
            </a:extLst>
          </p:cNvPr>
          <p:cNvCxnSpPr>
            <a:cxnSpLocks/>
          </p:cNvCxnSpPr>
          <p:nvPr/>
        </p:nvCxnSpPr>
        <p:spPr>
          <a:xfrm>
            <a:off x="4088524" y="4562974"/>
            <a:ext cx="0" cy="910744"/>
          </a:xfrm>
          <a:prstGeom prst="straightConnector1">
            <a:avLst/>
          </a:prstGeom>
          <a:ln w="1016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10A5640-6F6C-4F77-8DB7-491577935302}"/>
              </a:ext>
            </a:extLst>
          </p:cNvPr>
          <p:cNvSpPr txBox="1"/>
          <p:nvPr/>
        </p:nvSpPr>
        <p:spPr>
          <a:xfrm>
            <a:off x="5410200" y="3247261"/>
            <a:ext cx="3200400" cy="461665"/>
          </a:xfrm>
          <a:prstGeom prst="rect">
            <a:avLst/>
          </a:prstGeom>
          <a:noFill/>
        </p:spPr>
        <p:txBody>
          <a:bodyPr wrap="square" rtlCol="0">
            <a:spAutoFit/>
          </a:bodyPr>
          <a:lstStyle/>
          <a:p>
            <a:r>
              <a:rPr lang="en-US" sz="2400" dirty="0"/>
              <a:t>Force Vector  (Tension)</a:t>
            </a:r>
          </a:p>
        </p:txBody>
      </p:sp>
      <p:sp>
        <p:nvSpPr>
          <p:cNvPr id="13" name="TextBox 12">
            <a:extLst>
              <a:ext uri="{FF2B5EF4-FFF2-40B4-BE49-F238E27FC236}">
                <a16:creationId xmlns:a16="http://schemas.microsoft.com/office/drawing/2014/main" id="{1014F268-05EB-448B-9DB5-BE3D5C15F8CE}"/>
              </a:ext>
            </a:extLst>
          </p:cNvPr>
          <p:cNvSpPr txBox="1"/>
          <p:nvPr/>
        </p:nvSpPr>
        <p:spPr>
          <a:xfrm>
            <a:off x="4117431" y="5473718"/>
            <a:ext cx="4493169" cy="461665"/>
          </a:xfrm>
          <a:prstGeom prst="rect">
            <a:avLst/>
          </a:prstGeom>
          <a:noFill/>
        </p:spPr>
        <p:txBody>
          <a:bodyPr wrap="square" rtlCol="0">
            <a:spAutoFit/>
          </a:bodyPr>
          <a:lstStyle/>
          <a:p>
            <a:r>
              <a:rPr lang="en-US" sz="2400" dirty="0"/>
              <a:t>Acceleration Vector  (g)</a:t>
            </a:r>
          </a:p>
        </p:txBody>
      </p:sp>
      <p:sp>
        <p:nvSpPr>
          <p:cNvPr id="14" name="TextBox 13">
            <a:extLst>
              <a:ext uri="{FF2B5EF4-FFF2-40B4-BE49-F238E27FC236}">
                <a16:creationId xmlns:a16="http://schemas.microsoft.com/office/drawing/2014/main" id="{26FA566C-0045-45F7-9193-E372245E29D0}"/>
              </a:ext>
            </a:extLst>
          </p:cNvPr>
          <p:cNvSpPr txBox="1"/>
          <p:nvPr/>
        </p:nvSpPr>
        <p:spPr>
          <a:xfrm>
            <a:off x="653979" y="5015200"/>
            <a:ext cx="3200400" cy="461665"/>
          </a:xfrm>
          <a:prstGeom prst="rect">
            <a:avLst/>
          </a:prstGeom>
          <a:noFill/>
        </p:spPr>
        <p:txBody>
          <a:bodyPr wrap="square" rtlCol="0">
            <a:spAutoFit/>
          </a:bodyPr>
          <a:lstStyle/>
          <a:p>
            <a:r>
              <a:rPr lang="en-US" sz="2400" dirty="0"/>
              <a:t>Force Vector  (Weight)</a:t>
            </a:r>
          </a:p>
        </p:txBody>
      </p:sp>
      <p:sp>
        <p:nvSpPr>
          <p:cNvPr id="15" name="TextBox 14">
            <a:extLst>
              <a:ext uri="{FF2B5EF4-FFF2-40B4-BE49-F238E27FC236}">
                <a16:creationId xmlns:a16="http://schemas.microsoft.com/office/drawing/2014/main" id="{07CF9223-56FA-4200-8C7A-D3326A5F7B51}"/>
              </a:ext>
            </a:extLst>
          </p:cNvPr>
          <p:cNvSpPr txBox="1"/>
          <p:nvPr/>
        </p:nvSpPr>
        <p:spPr>
          <a:xfrm>
            <a:off x="5044562" y="4486220"/>
            <a:ext cx="2390658" cy="461665"/>
          </a:xfrm>
          <a:prstGeom prst="rect">
            <a:avLst/>
          </a:prstGeom>
          <a:noFill/>
        </p:spPr>
        <p:txBody>
          <a:bodyPr wrap="square" rtlCol="0">
            <a:spAutoFit/>
          </a:bodyPr>
          <a:lstStyle/>
          <a:p>
            <a:r>
              <a:rPr lang="en-US" sz="2400" dirty="0"/>
              <a:t>Velocity Vector</a:t>
            </a:r>
          </a:p>
        </p:txBody>
      </p:sp>
    </p:spTree>
    <p:extLst>
      <p:ext uri="{BB962C8B-B14F-4D97-AF65-F5344CB8AC3E}">
        <p14:creationId xmlns:p14="http://schemas.microsoft.com/office/powerpoint/2010/main" val="762719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E57D19-F151-4C4B-B508-011767B17E44}"/>
              </a:ext>
            </a:extLst>
          </p:cNvPr>
          <p:cNvSpPr txBox="1"/>
          <p:nvPr/>
        </p:nvSpPr>
        <p:spPr>
          <a:xfrm>
            <a:off x="3409070" y="198195"/>
            <a:ext cx="5373859" cy="584775"/>
          </a:xfrm>
          <a:prstGeom prst="rect">
            <a:avLst/>
          </a:prstGeom>
          <a:noFill/>
        </p:spPr>
        <p:txBody>
          <a:bodyPr wrap="square" rtlCol="0">
            <a:spAutoFit/>
          </a:bodyPr>
          <a:lstStyle/>
          <a:p>
            <a:pPr algn="ctr"/>
            <a:r>
              <a:rPr lang="en-US" sz="3200" dirty="0">
                <a:solidFill>
                  <a:srgbClr val="FF0000"/>
                </a:solidFill>
              </a:rPr>
              <a:t>Vector Math</a:t>
            </a:r>
          </a:p>
        </p:txBody>
      </p:sp>
      <p:sp>
        <p:nvSpPr>
          <p:cNvPr id="3" name="TextBox 2">
            <a:extLst>
              <a:ext uri="{FF2B5EF4-FFF2-40B4-BE49-F238E27FC236}">
                <a16:creationId xmlns:a16="http://schemas.microsoft.com/office/drawing/2014/main" id="{1B1540D3-9D94-4E87-90D9-5DF1D56F6FB4}"/>
              </a:ext>
            </a:extLst>
          </p:cNvPr>
          <p:cNvSpPr txBox="1"/>
          <p:nvPr/>
        </p:nvSpPr>
        <p:spPr>
          <a:xfrm>
            <a:off x="1692810" y="2425805"/>
            <a:ext cx="3737811" cy="461665"/>
          </a:xfrm>
          <a:prstGeom prst="rect">
            <a:avLst/>
          </a:prstGeom>
          <a:noFill/>
        </p:spPr>
        <p:txBody>
          <a:bodyPr wrap="square" rtlCol="0">
            <a:spAutoFit/>
          </a:bodyPr>
          <a:lstStyle/>
          <a:p>
            <a:r>
              <a:rPr lang="en-US" sz="2400" b="1" dirty="0"/>
              <a:t>Geometric:</a:t>
            </a:r>
          </a:p>
        </p:txBody>
      </p:sp>
      <p:sp>
        <p:nvSpPr>
          <p:cNvPr id="4" name="TextBox 3">
            <a:extLst>
              <a:ext uri="{FF2B5EF4-FFF2-40B4-BE49-F238E27FC236}">
                <a16:creationId xmlns:a16="http://schemas.microsoft.com/office/drawing/2014/main" id="{C861117D-ABDF-4149-A86B-4B101C5AA926}"/>
              </a:ext>
            </a:extLst>
          </p:cNvPr>
          <p:cNvSpPr txBox="1"/>
          <p:nvPr/>
        </p:nvSpPr>
        <p:spPr>
          <a:xfrm>
            <a:off x="1692810" y="4522507"/>
            <a:ext cx="3737811" cy="461665"/>
          </a:xfrm>
          <a:prstGeom prst="rect">
            <a:avLst/>
          </a:prstGeom>
          <a:noFill/>
        </p:spPr>
        <p:txBody>
          <a:bodyPr wrap="square" rtlCol="0">
            <a:spAutoFit/>
          </a:bodyPr>
          <a:lstStyle/>
          <a:p>
            <a:r>
              <a:rPr lang="en-US" sz="2400" b="1" dirty="0"/>
              <a:t>Analytical:</a:t>
            </a:r>
          </a:p>
        </p:txBody>
      </p:sp>
      <p:sp>
        <p:nvSpPr>
          <p:cNvPr id="5" name="Slide Number Placeholder 4">
            <a:extLst>
              <a:ext uri="{FF2B5EF4-FFF2-40B4-BE49-F238E27FC236}">
                <a16:creationId xmlns:a16="http://schemas.microsoft.com/office/drawing/2014/main" id="{08638F2B-B30F-4EC0-BD6D-92573D8A4812}"/>
              </a:ext>
            </a:extLst>
          </p:cNvPr>
          <p:cNvSpPr>
            <a:spLocks noGrp="1"/>
          </p:cNvSpPr>
          <p:nvPr>
            <p:ph type="sldNum" sz="quarter" idx="12"/>
          </p:nvPr>
        </p:nvSpPr>
        <p:spPr/>
        <p:txBody>
          <a:bodyPr/>
          <a:lstStyle/>
          <a:p>
            <a:fld id="{2ABD293D-5FC3-490B-AAA5-62A0FFBD4BDC}" type="slidenum">
              <a:rPr lang="en-US" smtClean="0"/>
              <a:t>9</a:t>
            </a:fld>
            <a:endParaRPr lang="en-US"/>
          </a:p>
        </p:txBody>
      </p:sp>
      <p:sp>
        <p:nvSpPr>
          <p:cNvPr id="6" name="TextBox 5">
            <a:extLst>
              <a:ext uri="{FF2B5EF4-FFF2-40B4-BE49-F238E27FC236}">
                <a16:creationId xmlns:a16="http://schemas.microsoft.com/office/drawing/2014/main" id="{9BEB350C-1F50-47B8-8DD9-D0029F605D7E}"/>
              </a:ext>
            </a:extLst>
          </p:cNvPr>
          <p:cNvSpPr txBox="1"/>
          <p:nvPr/>
        </p:nvSpPr>
        <p:spPr>
          <a:xfrm>
            <a:off x="2039815" y="2957999"/>
            <a:ext cx="7741919"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This “math” is performed by drawing the vectors to scale</a:t>
            </a:r>
          </a:p>
        </p:txBody>
      </p:sp>
      <p:sp>
        <p:nvSpPr>
          <p:cNvPr id="7" name="TextBox 6">
            <a:extLst>
              <a:ext uri="{FF2B5EF4-FFF2-40B4-BE49-F238E27FC236}">
                <a16:creationId xmlns:a16="http://schemas.microsoft.com/office/drawing/2014/main" id="{6747C8F1-6B82-4597-B69F-6502E34338D0}"/>
              </a:ext>
            </a:extLst>
          </p:cNvPr>
          <p:cNvSpPr txBox="1"/>
          <p:nvPr/>
        </p:nvSpPr>
        <p:spPr>
          <a:xfrm>
            <a:off x="2039815" y="5113110"/>
            <a:ext cx="8448020"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This math is performed by applying algebra and trigonometry </a:t>
            </a:r>
          </a:p>
        </p:txBody>
      </p:sp>
      <p:sp>
        <p:nvSpPr>
          <p:cNvPr id="8" name="TextBox 7">
            <a:extLst>
              <a:ext uri="{FF2B5EF4-FFF2-40B4-BE49-F238E27FC236}">
                <a16:creationId xmlns:a16="http://schemas.microsoft.com/office/drawing/2014/main" id="{EC2BE64B-F717-4505-899C-A11F61E30097}"/>
              </a:ext>
            </a:extLst>
          </p:cNvPr>
          <p:cNvSpPr txBox="1"/>
          <p:nvPr/>
        </p:nvSpPr>
        <p:spPr>
          <a:xfrm>
            <a:off x="1167618" y="1050825"/>
            <a:ext cx="9594166" cy="1200329"/>
          </a:xfrm>
          <a:prstGeom prst="rect">
            <a:avLst/>
          </a:prstGeom>
          <a:noFill/>
        </p:spPr>
        <p:txBody>
          <a:bodyPr wrap="square" rtlCol="0">
            <a:spAutoFit/>
          </a:bodyPr>
          <a:lstStyle/>
          <a:p>
            <a:r>
              <a:rPr lang="en-US" sz="2400" dirty="0"/>
              <a:t>Engineers and scientists need to be able to add, subtract, multiply, and divide vectors in order to analyze complex engineering and scientific systems.  This math can be done geometrically or analytically.</a:t>
            </a:r>
          </a:p>
        </p:txBody>
      </p:sp>
      <p:sp>
        <p:nvSpPr>
          <p:cNvPr id="9" name="TextBox 8">
            <a:extLst>
              <a:ext uri="{FF2B5EF4-FFF2-40B4-BE49-F238E27FC236}">
                <a16:creationId xmlns:a16="http://schemas.microsoft.com/office/drawing/2014/main" id="{C771EBBD-36E3-402D-9119-9BF7DBBD2CB8}"/>
              </a:ext>
            </a:extLst>
          </p:cNvPr>
          <p:cNvSpPr txBox="1"/>
          <p:nvPr/>
        </p:nvSpPr>
        <p:spPr>
          <a:xfrm>
            <a:off x="2039815" y="3497466"/>
            <a:ext cx="8818468"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This approach has limited utility, especially when things get complex</a:t>
            </a:r>
          </a:p>
        </p:txBody>
      </p:sp>
    </p:spTree>
    <p:extLst>
      <p:ext uri="{BB962C8B-B14F-4D97-AF65-F5344CB8AC3E}">
        <p14:creationId xmlns:p14="http://schemas.microsoft.com/office/powerpoint/2010/main" val="65443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0-#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3290</TotalTime>
  <Words>2488</Words>
  <Application>Microsoft Office PowerPoint</Application>
  <PresentationFormat>Widescreen</PresentationFormat>
  <Paragraphs>371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90</cp:revision>
  <dcterms:created xsi:type="dcterms:W3CDTF">2019-04-09T20:38:57Z</dcterms:created>
  <dcterms:modified xsi:type="dcterms:W3CDTF">2019-05-22T00:52:48Z</dcterms:modified>
</cp:coreProperties>
</file>